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4" r:id="rId2"/>
    <p:sldMasterId id="2147483736" r:id="rId3"/>
    <p:sldMasterId id="2147483748" r:id="rId4"/>
    <p:sldMasterId id="2147483760" r:id="rId5"/>
  </p:sldMasterIdLst>
  <p:notesMasterIdLst>
    <p:notesMasterId r:id="rId77"/>
  </p:notesMasterIdLst>
  <p:sldIdLst>
    <p:sldId id="257" r:id="rId6"/>
    <p:sldId id="405" r:id="rId7"/>
    <p:sldId id="371" r:id="rId8"/>
    <p:sldId id="361" r:id="rId9"/>
    <p:sldId id="384" r:id="rId10"/>
    <p:sldId id="394" r:id="rId11"/>
    <p:sldId id="375" r:id="rId12"/>
    <p:sldId id="347" r:id="rId13"/>
    <p:sldId id="261" r:id="rId14"/>
    <p:sldId id="410" r:id="rId15"/>
    <p:sldId id="413" r:id="rId16"/>
    <p:sldId id="411" r:id="rId17"/>
    <p:sldId id="412" r:id="rId18"/>
    <p:sldId id="414" r:id="rId19"/>
    <p:sldId id="355" r:id="rId20"/>
    <p:sldId id="352" r:id="rId21"/>
    <p:sldId id="259" r:id="rId22"/>
    <p:sldId id="349" r:id="rId23"/>
    <p:sldId id="385" r:id="rId24"/>
    <p:sldId id="351" r:id="rId25"/>
    <p:sldId id="401" r:id="rId26"/>
    <p:sldId id="402" r:id="rId27"/>
    <p:sldId id="403" r:id="rId28"/>
    <p:sldId id="404" r:id="rId29"/>
    <p:sldId id="415" r:id="rId30"/>
    <p:sldId id="333" r:id="rId31"/>
    <p:sldId id="260" r:id="rId32"/>
    <p:sldId id="356" r:id="rId33"/>
    <p:sldId id="323" r:id="rId34"/>
    <p:sldId id="357" r:id="rId35"/>
    <p:sldId id="388" r:id="rId36"/>
    <p:sldId id="392" r:id="rId37"/>
    <p:sldId id="358" r:id="rId38"/>
    <p:sldId id="359" r:id="rId39"/>
    <p:sldId id="360" r:id="rId40"/>
    <p:sldId id="391" r:id="rId41"/>
    <p:sldId id="395" r:id="rId42"/>
    <p:sldId id="408" r:id="rId43"/>
    <p:sldId id="373" r:id="rId44"/>
    <p:sldId id="386" r:id="rId45"/>
    <p:sldId id="416" r:id="rId46"/>
    <p:sldId id="417" r:id="rId47"/>
    <p:sldId id="362" r:id="rId48"/>
    <p:sldId id="324" r:id="rId49"/>
    <p:sldId id="419" r:id="rId50"/>
    <p:sldId id="393" r:id="rId51"/>
    <p:sldId id="376" r:id="rId52"/>
    <p:sldId id="420" r:id="rId53"/>
    <p:sldId id="409" r:id="rId54"/>
    <p:sldId id="421" r:id="rId55"/>
    <p:sldId id="422" r:id="rId56"/>
    <p:sldId id="370" r:id="rId57"/>
    <p:sldId id="407" r:id="rId58"/>
    <p:sldId id="423" r:id="rId59"/>
    <p:sldId id="424" r:id="rId60"/>
    <p:sldId id="425" r:id="rId61"/>
    <p:sldId id="426" r:id="rId62"/>
    <p:sldId id="369" r:id="rId63"/>
    <p:sldId id="325" r:id="rId64"/>
    <p:sldId id="374" r:id="rId65"/>
    <p:sldId id="399" r:id="rId66"/>
    <p:sldId id="372" r:id="rId67"/>
    <p:sldId id="427" r:id="rId68"/>
    <p:sldId id="396" r:id="rId69"/>
    <p:sldId id="428" r:id="rId70"/>
    <p:sldId id="429" r:id="rId71"/>
    <p:sldId id="430" r:id="rId72"/>
    <p:sldId id="397" r:id="rId73"/>
    <p:sldId id="383" r:id="rId74"/>
    <p:sldId id="345" r:id="rId75"/>
    <p:sldId id="268"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78102" autoAdjust="0"/>
  </p:normalViewPr>
  <p:slideViewPr>
    <p:cSldViewPr snapToGrid="0" snapToObjects="1">
      <p:cViewPr varScale="1">
        <p:scale>
          <a:sx n="90" d="100"/>
          <a:sy n="90" d="100"/>
        </p:scale>
        <p:origin x="-11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13/2/16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Pharisees of Jesus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time were thought righteous by the populace, yet they thought it good enough to care only for the vertical dimension with God in their lives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11</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200" kern="1200" dirty="0" smtClean="0">
              <a:solidFill>
                <a:schemeClr val="tx1"/>
              </a:solidFill>
              <a:effectLst/>
              <a:latin typeface="Arial" pitchFamily="-112" charset="0"/>
              <a:ea typeface="ＭＳ Ｐゴシック" charset="-128"/>
              <a:cs typeface="ＭＳ Ｐゴシック" charset="-128"/>
            </a:endParaRPr>
          </a:p>
          <a:p>
            <a:pPr eaLnBrk="1" hangingPunct="1"/>
            <a:r>
              <a:rPr lang="en-US" sz="1200" kern="1200" dirty="0" smtClean="0">
                <a:solidFill>
                  <a:schemeClr val="tx1"/>
                </a:solidFill>
                <a:effectLst/>
                <a:latin typeface="+mn-lt"/>
                <a:ea typeface="+mn-ea"/>
                <a:cs typeface="+mn-cs"/>
              </a:rPr>
              <a:t>Today we address the fifth message in our series on the Sermon on the Mount, which I</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entitling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When Jesus is King.</a:t>
            </a:r>
            <a:r>
              <a:rPr lang="ru-RU" sz="1200" kern="1200" dirty="0" smtClean="0">
                <a:solidFill>
                  <a:schemeClr val="tx1"/>
                </a:solidFill>
                <a:effectLst/>
                <a:latin typeface="+mn-lt"/>
                <a:ea typeface="+mn-ea"/>
                <a:cs typeface="+mn-cs"/>
              </a:rPr>
              <a:t>"</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Christ </a:t>
            </a:r>
            <a:r>
              <a:rPr lang="en-US" sz="1200" kern="1200" dirty="0" smtClean="0">
                <a:solidFill>
                  <a:schemeClr val="tx1"/>
                </a:solidFill>
                <a:effectLst/>
                <a:latin typeface="+mn-lt"/>
                <a:ea typeface="+mn-ea"/>
                <a:cs typeface="+mn-cs"/>
              </a:rPr>
              <a:t>had shared how to be blessed (5:1-12), </a:t>
            </a:r>
            <a:r>
              <a:rPr lang="en-US" sz="1200" kern="1200" dirty="0" smtClean="0">
                <a:solidFill>
                  <a:schemeClr val="tx1"/>
                </a:solidFill>
                <a:effectLst/>
                <a:latin typeface="+mn-lt"/>
                <a:ea typeface="+mn-ea"/>
                <a:cs typeface="+mn-cs"/>
              </a:rPr>
              <a:t>as well as </a:t>
            </a:r>
            <a:r>
              <a:rPr lang="en-US" sz="1200" kern="1200" dirty="0" smtClean="0">
                <a:solidFill>
                  <a:schemeClr val="tx1"/>
                </a:solidFill>
                <a:effectLst/>
                <a:latin typeface="+mn-lt"/>
                <a:ea typeface="+mn-ea"/>
                <a:cs typeface="+mn-cs"/>
              </a:rPr>
              <a:t>the flip side of this: how to be a blessing to others.</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Some consider verses 13-16 a continuation of the Beatitudes since they still speak of the nature of those who know Christ—the attitudes and character they should show.</a:t>
            </a:r>
            <a:r>
              <a:rPr lang="en-SG" dirty="0" smtClean="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Jesus came to set a standard higher than the external law observances of the Pharisees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 tend to think that since our relationship with God is most important in life, that 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a:t>
            </a:r>
            <a:r>
              <a:rPr lang="en-US" sz="1200" i="1" kern="1200" dirty="0" smtClean="0">
                <a:solidFill>
                  <a:schemeClr val="tx1"/>
                </a:solidFill>
                <a:effectLst/>
                <a:latin typeface="+mn-lt"/>
                <a:ea typeface="+mn-ea"/>
                <a:cs typeface="+mn-cs"/>
              </a:rPr>
              <a:t>only</a:t>
            </a:r>
            <a:r>
              <a:rPr lang="en-US" sz="1200" kern="1200" dirty="0" smtClean="0">
                <a:solidFill>
                  <a:schemeClr val="tx1"/>
                </a:solidFill>
                <a:effectLst/>
                <a:latin typeface="+mn-lt"/>
                <a:ea typeface="+mn-ea"/>
                <a:cs typeface="+mn-cs"/>
              </a:rPr>
              <a:t> thing that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important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Jesus corrects that misconception by sharing that relational harmony on the horizontal plane relates to our vertical fellowship with God</a:t>
            </a:r>
            <a:r>
              <a:rPr lang="en-SG" dirty="0" smtClean="0">
                <a:effectLst/>
              </a:rPr>
              <a:t> </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Of course, this put him in direct confrontation with the religious leaders of his day who were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Torah observant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but missed the point of the Law</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see how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Jesus rejected the traditions of the Pharisees (vv. 21-48) </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Six times Jesus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have heard that it was said. ... But I tell you</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2:30).</a:t>
            </a:r>
            <a:r>
              <a:rPr lang="en-SG" dirty="0" smtClean="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This spelled out His statement (v. 20) that Pharisaic righteousness is not enough to gain entrance into the coming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2:30).</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Pharisees had a list of external actions that were sinful, but Jesus explained that sin came from the attitudes of the heart. Anger is murder in the heart; lust is adultery in the heart. The person who says that he </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lives by the Sermon on the Mount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may not realize that the Sermon on the Mount is </a:t>
            </a:r>
            <a:r>
              <a:rPr lang="en-US" sz="1200" i="1" kern="1200" dirty="0" smtClean="0">
                <a:solidFill>
                  <a:schemeClr val="tx1"/>
                </a:solidFill>
                <a:effectLst/>
                <a:latin typeface="+mn-lt"/>
                <a:ea typeface="+mn-ea"/>
                <a:cs typeface="+mn-cs"/>
              </a:rPr>
              <a:t>more difficult</a:t>
            </a:r>
            <a:r>
              <a:rPr lang="en-US" sz="1200" kern="1200" dirty="0" smtClean="0">
                <a:solidFill>
                  <a:schemeClr val="tx1"/>
                </a:solidFill>
                <a:effectLst/>
                <a:latin typeface="+mn-lt"/>
                <a:ea typeface="+mn-ea"/>
                <a:cs typeface="+mn-cs"/>
              </a:rPr>
              <a:t> to keep than the original Ten Commandments!</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(Wiersbe, </a:t>
            </a:r>
            <a:r>
              <a:rPr lang="en-US" sz="1200" i="1" kern="1200" dirty="0" smtClean="0">
                <a:solidFill>
                  <a:schemeClr val="tx1"/>
                </a:solidFill>
                <a:effectLst/>
                <a:latin typeface="+mn-lt"/>
                <a:ea typeface="+mn-ea"/>
                <a:cs typeface="+mn-cs"/>
              </a:rPr>
              <a:t>Matthew</a:t>
            </a:r>
            <a:r>
              <a:rPr lang="en-US" sz="1200" kern="1200" dirty="0" smtClean="0">
                <a:solidFill>
                  <a:schemeClr val="tx1"/>
                </a:solidFill>
                <a:effectLst/>
                <a:latin typeface="+mn-lt"/>
                <a:ea typeface="+mn-ea"/>
                <a:cs typeface="+mn-cs"/>
              </a:rPr>
              <a:t>, Be Series, 50).</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 often think that God cares more about our relationship with Him than how we relate to others. Is that true?</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contrast in these six issues is NOT between the OT and the NT. Jesus is not saying that people should throw out the OT and embrace what he says.  Instead, he is saying not to follow the Pharisee </a:t>
            </a:r>
            <a:r>
              <a:rPr lang="en-US" sz="1200" i="1" kern="1200" dirty="0" smtClean="0">
                <a:solidFill>
                  <a:schemeClr val="tx1"/>
                </a:solidFill>
                <a:effectLst/>
                <a:latin typeface="+mn-lt"/>
                <a:ea typeface="+mn-ea"/>
                <a:cs typeface="+mn-cs"/>
              </a:rPr>
              <a:t>teaching or interpretation</a:t>
            </a:r>
            <a:r>
              <a:rPr lang="en-US" sz="1200" kern="1200" dirty="0" smtClean="0">
                <a:solidFill>
                  <a:schemeClr val="tx1"/>
                </a:solidFill>
                <a:effectLst/>
                <a:latin typeface="+mn-lt"/>
                <a:ea typeface="+mn-ea"/>
                <a:cs typeface="+mn-cs"/>
              </a:rPr>
              <a:t> of the OT as it merely addresses external issues. The real intent of the Law is to change our hearts internally. The person who will enter the kingdom is not someone who follows all the OT rules; rather, the one entering the kingdom follows the Law</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true meaning as this person knows the Lord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one hurt through anger that leads to murder is </a:t>
            </a:r>
            <a:r>
              <a:rPr lang="en-US" sz="1200" i="1" kern="1200" dirty="0" smtClean="0">
                <a:solidFill>
                  <a:schemeClr val="tx1"/>
                </a:solidFill>
                <a:effectLst/>
                <a:latin typeface="+mn-lt"/>
                <a:ea typeface="+mn-ea"/>
                <a:cs typeface="+mn-cs"/>
              </a:rPr>
              <a:t>you</a:t>
            </a:r>
            <a:r>
              <a:rPr lang="en-SG" dirty="0" smtClean="0">
                <a:effectLst/>
              </a:rPr>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ru-RU" dirty="0" smtClean="0"/>
              <a:t>"</a:t>
            </a:r>
            <a:r>
              <a:rPr lang="en-US" dirty="0" smtClean="0"/>
              <a:t>Do not murder</a:t>
            </a:r>
            <a:r>
              <a:rPr lang="ru-RU" dirty="0" smtClean="0"/>
              <a:t>"</a:t>
            </a:r>
            <a:r>
              <a:rPr lang="en-US" dirty="0" smtClean="0"/>
              <a:t> was the sixth of the Ten Commandments.</a:t>
            </a:r>
          </a:p>
          <a:p>
            <a:r>
              <a:rPr lang="en-US" dirty="0" smtClean="0"/>
              <a:t>Where did people hear this statement about murder (21)?</a:t>
            </a:r>
          </a:p>
          <a:p>
            <a:r>
              <a:rPr lang="en-US" dirty="0" smtClean="0"/>
              <a:t>We don</a:t>
            </a:r>
            <a:r>
              <a:rPr lang="uk-UA" dirty="0" smtClean="0"/>
              <a:t>'</a:t>
            </a:r>
            <a:r>
              <a:rPr lang="en-US" dirty="0" smtClean="0"/>
              <a:t>t have the actual original text quoted here, but Jesus noted that this was a longstanding tradition.</a:t>
            </a:r>
          </a:p>
          <a:p>
            <a:r>
              <a:rPr lang="en-US" dirty="0" smtClean="0"/>
              <a:t>This likely was one of the traditions of the Pharisees. The effect is that it actually makes nearly all of us look pretty good—as long as you haven</a:t>
            </a:r>
            <a:r>
              <a:rPr lang="uk-UA" dirty="0" smtClean="0"/>
              <a:t>'</a:t>
            </a:r>
            <a:r>
              <a:rPr lang="en-US" dirty="0" smtClean="0"/>
              <a:t>t murdered anyone.</a:t>
            </a:r>
          </a:p>
          <a:p>
            <a:r>
              <a:rPr lang="en-US" dirty="0" smtClean="0"/>
              <a:t>In other words, the bar is set quite low—so low that we can all feel confident that we have met God</a:t>
            </a:r>
            <a:r>
              <a:rPr lang="uk-UA" dirty="0" smtClean="0"/>
              <a:t>'</a:t>
            </a:r>
            <a:r>
              <a:rPr lang="en-US" dirty="0" smtClean="0"/>
              <a:t>s standard.</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Jesus raised the bar by getting to the </a:t>
            </a:r>
            <a:r>
              <a:rPr lang="en-US" sz="1200" i="1" kern="1200" dirty="0" smtClean="0">
                <a:solidFill>
                  <a:schemeClr val="tx1"/>
                </a:solidFill>
                <a:effectLst/>
                <a:latin typeface="+mn-lt"/>
                <a:ea typeface="+mn-ea"/>
                <a:cs typeface="+mn-cs"/>
              </a:rPr>
              <a:t>spirit</a:t>
            </a:r>
            <a:r>
              <a:rPr lang="en-US" sz="1200" kern="1200" dirty="0" smtClean="0">
                <a:solidFill>
                  <a:schemeClr val="tx1"/>
                </a:solidFill>
                <a:effectLst/>
                <a:latin typeface="+mn-lt"/>
                <a:ea typeface="+mn-ea"/>
                <a:cs typeface="+mn-cs"/>
              </a:rPr>
              <a:t> of the command—anger! Now we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talking about something that relates to all of us—unless you one of those one-in-a-million folks who never struggles with anger or you have complete control of your tongue so you never utter anything that might make another person look foolish</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Is your relationship with God or people</a:t>
            </a:r>
            <a:r>
              <a:rPr lang="en-US" baseline="0" dirty="0" smtClean="0"/>
              <a:t> more important in your life? In the next minutes, tell the person next to you your answer.</a:t>
            </a:r>
          </a:p>
          <a:p>
            <a:r>
              <a:rPr lang="en-US" dirty="0" smtClean="0"/>
              <a:t>You might say that you will get better along with people when you first get along with God. That makes sense, </a:t>
            </a:r>
            <a:r>
              <a:rPr lang="en-US" dirty="0" err="1" smtClean="0"/>
              <a:t>doesn</a:t>
            </a:r>
            <a:r>
              <a:rPr lang="uk-UA" dirty="0" smtClean="0"/>
              <a:t>'</a:t>
            </a:r>
            <a:r>
              <a:rPr lang="en-US" dirty="0" smtClean="0"/>
              <a:t>t it?</a:t>
            </a:r>
          </a:p>
          <a:p>
            <a:r>
              <a:rPr lang="en-US" dirty="0" smtClean="0"/>
              <a:t>But others may say that it</a:t>
            </a:r>
            <a:r>
              <a:rPr lang="uk-UA" dirty="0" smtClean="0"/>
              <a:t>'</a:t>
            </a:r>
            <a:r>
              <a:rPr lang="en-US" dirty="0" smtClean="0"/>
              <a:t>s hypocrisy to say that God is most important when your human relationships are rotten. This also sounds true to me!</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God will judge you for anger (22a)</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Pharisees taught that murder consists of taking someone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life. But the Lord said the commandment extended not only to the act itself but also to the internal attitude behind the act. Of course, murder is wrong, but the anger prompting the act is also as wrong as plunging in a knife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Matthew,</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BKC, 2:30).</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Really? Did Jesus say that anger is just as bad as murder? No, he </a:t>
            </a:r>
            <a:r>
              <a:rPr lang="en-US" sz="1200" kern="1200" dirty="0" err="1" smtClean="0">
                <a:solidFill>
                  <a:schemeClr val="tx1"/>
                </a:solidFill>
                <a:effectLst/>
                <a:latin typeface="+mn-lt"/>
                <a:ea typeface="+mn-ea"/>
                <a:cs typeface="+mn-cs"/>
              </a:rPr>
              <a:t>didn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say that. He only said that both would be judged! Murder is worse than anger—but its source is in anger.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Wiersbe writes,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Jesus did not say that anger </a:t>
            </a:r>
            <a:r>
              <a:rPr lang="en-US" sz="1200" i="1" kern="1200" dirty="0" smtClean="0">
                <a:solidFill>
                  <a:schemeClr val="tx1"/>
                </a:solidFill>
                <a:effectLst/>
                <a:latin typeface="+mn-lt"/>
                <a:ea typeface="+mn-ea"/>
                <a:cs typeface="+mn-cs"/>
              </a:rPr>
              <a:t>leads</a:t>
            </a:r>
            <a:r>
              <a:rPr lang="en-US" sz="1200" kern="1200" dirty="0" smtClean="0">
                <a:solidFill>
                  <a:schemeClr val="tx1"/>
                </a:solidFill>
                <a:effectLst/>
                <a:latin typeface="+mn-lt"/>
                <a:ea typeface="+mn-ea"/>
                <a:cs typeface="+mn-cs"/>
              </a:rPr>
              <a:t> to murder; He said that anger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murder</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(emphasis his).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Anger Sinful?</a:t>
            </a:r>
            <a:endParaRPr lang="en-SG" sz="1200" kern="1200" dirty="0" smtClean="0">
              <a:solidFill>
                <a:schemeClr val="tx1"/>
              </a:solidFill>
              <a:effectLst/>
              <a:latin typeface="+mn-lt"/>
              <a:ea typeface="+mn-ea"/>
              <a:cs typeface="+mn-cs"/>
            </a:endParaRPr>
          </a:p>
          <a:p>
            <a:r>
              <a:rPr lang="en-US" dirty="0" smtClean="0">
                <a:effectLst/>
              </a:rPr>
              <a:t>Really? No, he </a:t>
            </a:r>
            <a:r>
              <a:rPr lang="en-US" dirty="0" err="1" smtClean="0">
                <a:effectLst/>
              </a:rPr>
              <a:t>didn</a:t>
            </a:r>
            <a:r>
              <a:rPr lang="uk-UA" dirty="0" smtClean="0">
                <a:effectLst/>
              </a:rPr>
              <a:t>'</a:t>
            </a:r>
            <a:r>
              <a:rPr lang="en-US" dirty="0" smtClean="0">
                <a:effectLst/>
              </a:rPr>
              <a:t>t say that. He only said that both would be judged! Murder is worse than anger—but its source is in anger (supported by Blomberg, 106).</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Anger can get the best of us</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You suffer most from your anger</a:t>
            </a:r>
            <a:r>
              <a:rPr lang="en-SG" dirty="0" smtClean="0">
                <a:effectLst/>
              </a:rPr>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The Greek word </a:t>
            </a:r>
            <a:r>
              <a:rPr lang="en-US" dirty="0" err="1" smtClean="0"/>
              <a:t>raca</a:t>
            </a:r>
            <a:r>
              <a:rPr lang="en-US" dirty="0" smtClean="0"/>
              <a:t> is not translated in some versions (NIV, WEB, KJV, ASV).</a:t>
            </a:r>
          </a:p>
          <a:p>
            <a:r>
              <a:rPr lang="en-US" dirty="0" smtClean="0"/>
              <a:t>The literal meaning is </a:t>
            </a:r>
            <a:r>
              <a:rPr lang="ru-RU" dirty="0" smtClean="0"/>
              <a:t>"</a:t>
            </a:r>
            <a:r>
              <a:rPr lang="en-US" dirty="0" smtClean="0"/>
              <a:t>empty,</a:t>
            </a:r>
            <a:r>
              <a:rPr lang="ru-RU" dirty="0" smtClean="0"/>
              <a:t>"</a:t>
            </a:r>
            <a:r>
              <a:rPr lang="en-US" dirty="0" smtClean="0"/>
              <a:t> probably referring to someone being </a:t>
            </a:r>
            <a:r>
              <a:rPr lang="ru-RU" dirty="0" smtClean="0"/>
              <a:t>"</a:t>
            </a:r>
            <a:r>
              <a:rPr lang="en-US" dirty="0" smtClean="0"/>
              <a:t>empty-headed.</a:t>
            </a:r>
            <a:r>
              <a:rPr lang="ru-RU" dirty="0" smtClean="0"/>
              <a:t>"</a:t>
            </a:r>
            <a:r>
              <a:rPr lang="en-US" dirty="0" smtClean="0"/>
              <a:t> It is derived from a root meaning </a:t>
            </a:r>
            <a:r>
              <a:rPr lang="ru-RU" dirty="0" smtClean="0"/>
              <a:t>"</a:t>
            </a:r>
            <a:r>
              <a:rPr lang="en-US" dirty="0" smtClean="0"/>
              <a:t>to spit</a:t>
            </a:r>
            <a:r>
              <a:rPr lang="ru-RU" dirty="0" smtClean="0"/>
              <a:t>"</a:t>
            </a:r>
            <a:r>
              <a:rPr lang="en-US" dirty="0" smtClean="0"/>
              <a:t> (Easton), so it was an expression of contempt.</a:t>
            </a:r>
          </a:p>
          <a:p>
            <a:r>
              <a:rPr lang="en-US" sz="1200" kern="1200" dirty="0" smtClean="0">
                <a:solidFill>
                  <a:schemeClr val="tx1"/>
                </a:solidFill>
                <a:effectLst/>
                <a:latin typeface="+mn-lt"/>
                <a:ea typeface="+mn-ea"/>
                <a:cs typeface="+mn-cs"/>
              </a:rPr>
              <a:t>This is translated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idiot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(NLT),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good-for-nothing</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(NAU), or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fool</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(NET). Maybe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stupid jerk</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numbskull</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gets the idea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If you curse someone, will this cause you to lose your salvation (22c)?</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read this as a sign that the person isn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 believer anyway: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 person with such a sinful heart obviously is a sinner and therefore is headed for the fire of hell</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BKC).</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Salvation is not through what you say or so not say to others.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point is made clear in the NAS: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shall be guilty enough to go into the fiery hell.</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Actually, </a:t>
            </a:r>
            <a:r>
              <a:rPr lang="en-US" sz="1200" i="1" kern="1200" dirty="0" smtClean="0">
                <a:solidFill>
                  <a:schemeClr val="tx1"/>
                </a:solidFill>
                <a:effectLst/>
                <a:latin typeface="+mn-lt"/>
                <a:ea typeface="+mn-ea"/>
                <a:cs typeface="+mn-cs"/>
              </a:rPr>
              <a:t>any</a:t>
            </a:r>
            <a:r>
              <a:rPr lang="en-US" sz="1200" kern="1200" dirty="0" smtClean="0">
                <a:solidFill>
                  <a:schemeClr val="tx1"/>
                </a:solidFill>
                <a:effectLst/>
                <a:latin typeface="+mn-lt"/>
                <a:ea typeface="+mn-ea"/>
                <a:cs typeface="+mn-cs"/>
              </a:rPr>
              <a:t> sin makes a person worthy of hell!</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Cursing?</a:t>
            </a:r>
            <a:endParaRPr lang="en-SG" sz="1200" kern="1200" dirty="0" smtClean="0">
              <a:solidFill>
                <a:schemeClr val="tx1"/>
              </a:solidFill>
              <a:effectLst/>
              <a:latin typeface="+mn-lt"/>
              <a:ea typeface="+mn-ea"/>
              <a:cs typeface="+mn-cs"/>
            </a:endParaRPr>
          </a:p>
          <a:p>
            <a:r>
              <a:rPr lang="en-US" dirty="0" smtClean="0">
                <a:effectLst/>
              </a:rPr>
              <a:t>The point here is if you curse others, you deserve hell. Whether you go there or not depends on whether you have been saved from hell through Christ.</a:t>
            </a:r>
            <a:r>
              <a:rPr lang="en-SG" dirty="0" smtClean="0">
                <a:effectLst/>
              </a:rPr>
              <a:t> </a:t>
            </a:r>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one hurt for not restoring a relationship before worshipping God is </a:t>
            </a:r>
            <a:r>
              <a:rPr lang="en-US" sz="1200" i="1" kern="1200" dirty="0" smtClean="0">
                <a:solidFill>
                  <a:schemeClr val="tx1"/>
                </a:solidFill>
                <a:effectLst/>
                <a:latin typeface="+mn-lt"/>
                <a:ea typeface="+mn-ea"/>
                <a:cs typeface="+mn-cs"/>
              </a:rPr>
              <a:t>you</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5A6345-5CFF-4B4C-AEE3-9202693719A1}" type="slidenum">
              <a:rPr lang="en-US" sz="1200">
                <a:solidFill>
                  <a:prstClr val="black"/>
                </a:solidFill>
              </a:rPr>
              <a:pPr/>
              <a:t>45</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smtClean="0"/>
          </a:p>
          <a:p>
            <a:pPr eaLnBrk="1" hangingPunct="1"/>
            <a:r>
              <a:rPr lang="en-US" sz="1200" kern="1200" dirty="0" smtClean="0">
                <a:solidFill>
                  <a:schemeClr val="tx1"/>
                </a:solidFill>
                <a:effectLst/>
                <a:latin typeface="+mn-lt"/>
                <a:ea typeface="+mn-ea"/>
                <a:cs typeface="+mn-cs"/>
              </a:rPr>
              <a:t>Take care of the horizontal before the vertical</a:t>
            </a:r>
            <a:r>
              <a:rPr lang="en-SG" dirty="0" smtClean="0">
                <a:effectLst/>
              </a:rPr>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Our first reaction when others hurt us is to want to hurt them back</a:t>
            </a:r>
            <a:r>
              <a:rPr lang="en-SG" dirty="0" smtClean="0">
                <a:effectLst/>
              </a:rPr>
              <a:t>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Restoration must happen thousands of times in marriage—we need to assure that our relationship is in good order before approaching God</a:t>
            </a:r>
            <a:r>
              <a:rPr lang="en-SG" dirty="0" smtClean="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23920-FED1-0441-9174-1134B0D3ECDF}" type="slidenum">
              <a:rPr lang="en-US" sz="1200">
                <a:solidFill>
                  <a:prstClr val="black"/>
                </a:solidFill>
              </a:rPr>
              <a:pPr/>
              <a:t>48</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smtClean="0"/>
          </a:p>
          <a:p>
            <a:pPr eaLnBrk="1" hangingPunct="1"/>
            <a:r>
              <a:rPr lang="en-US" sz="1200" kern="1200" dirty="0" smtClean="0">
                <a:solidFill>
                  <a:schemeClr val="tx1"/>
                </a:solidFill>
                <a:effectLst/>
                <a:latin typeface="+mn-lt"/>
                <a:ea typeface="+mn-ea"/>
                <a:cs typeface="+mn-cs"/>
              </a:rPr>
              <a:t>What would be the modern parallel to offering at the altar (23)?</a:t>
            </a:r>
            <a:r>
              <a:rPr lang="en-SG" dirty="0" smtClean="0">
                <a:effectLst/>
              </a:rPr>
              <a: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Anytime we are approaching God in worship—corporately or privately—is a great time to evaluate your relationship with others</a:t>
            </a:r>
            <a:r>
              <a:rPr lang="en-SG" dirty="0" smtClean="0">
                <a:effectLst/>
              </a:rPr>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619886-5BCA-C047-85AF-7693397C7A94}" type="slidenum">
              <a:rPr lang="en-US" sz="1200">
                <a:solidFill>
                  <a:prstClr val="black"/>
                </a:solidFill>
              </a:rPr>
              <a:pPr/>
              <a:t>50</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smtClean="0"/>
          </a:p>
          <a:p>
            <a:pPr eaLnBrk="1" hangingPunct="1"/>
            <a:r>
              <a:rPr lang="en-US" sz="1200" kern="1200" dirty="0" smtClean="0">
                <a:solidFill>
                  <a:schemeClr val="tx1"/>
                </a:solidFill>
                <a:effectLst/>
                <a:latin typeface="+mn-lt"/>
                <a:ea typeface="+mn-ea"/>
                <a:cs typeface="+mn-cs"/>
              </a:rPr>
              <a:t>We need to take the Lord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Supper seriously</a:t>
            </a:r>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pPr eaLnBrk="1" hangingPunct="1"/>
            <a:r>
              <a:rPr lang="en-US" sz="1200" kern="1200" dirty="0" smtClean="0">
                <a:solidFill>
                  <a:schemeClr val="tx1"/>
                </a:solidFill>
                <a:effectLst/>
                <a:latin typeface="+mn-lt"/>
                <a:ea typeface="+mn-ea"/>
                <a:cs typeface="+mn-cs"/>
              </a:rPr>
              <a:t>I noticed that some of us let the elements pass last time.  I see this positively rather than negatively. It says that you were evaluating your walk with God and others and felt that you still had some business to do. I only pray that you </a:t>
            </a:r>
            <a:r>
              <a:rPr lang="en-US" sz="1200" i="1" kern="1200" dirty="0" smtClean="0">
                <a:solidFill>
                  <a:schemeClr val="tx1"/>
                </a:solidFill>
                <a:effectLst/>
                <a:latin typeface="+mn-lt"/>
                <a:ea typeface="+mn-ea"/>
                <a:cs typeface="+mn-cs"/>
              </a:rPr>
              <a:t>did do</a:t>
            </a:r>
            <a:r>
              <a:rPr lang="en-US" sz="1200" kern="1200" dirty="0" smtClean="0">
                <a:solidFill>
                  <a:schemeClr val="tx1"/>
                </a:solidFill>
                <a:effectLst/>
                <a:latin typeface="+mn-lt"/>
                <a:ea typeface="+mn-ea"/>
                <a:cs typeface="+mn-cs"/>
              </a:rPr>
              <a:t> that business with God and/or others</a:t>
            </a:r>
            <a:r>
              <a:rPr lang="en-SG" dirty="0" smtClean="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BE82DF-2226-8A42-9244-BBE2646CDE99}" type="slidenum">
              <a:rPr lang="en-US" sz="1200">
                <a:solidFill>
                  <a:prstClr val="black"/>
                </a:solidFill>
              </a:rPr>
              <a:pPr/>
              <a:t>51</a:t>
            </a:fld>
            <a:endParaRPr lang="en-US" sz="1200">
              <a:solidFill>
                <a:prstClr val="black"/>
              </a:solidFill>
            </a:endParaRPr>
          </a:p>
        </p:txBody>
      </p:sp>
      <p:sp>
        <p:nvSpPr>
          <p:cNvPr id="261122" name="Rectangle 1026"/>
          <p:cNvSpPr>
            <a:spLocks noGrp="1" noRot="1" noChangeAspect="1" noChangeArrowheads="1"/>
          </p:cNvSpPr>
          <p:nvPr>
            <p:ph type="sldImg"/>
          </p:nvPr>
        </p:nvSpPr>
        <p:spPr>
          <a:solidFill>
            <a:srgbClr val="FFFFFF"/>
          </a:solidFill>
          <a:ln/>
        </p:spPr>
      </p:sp>
      <p:sp>
        <p:nvSpPr>
          <p:cNvPr id="261123" name="Rectangle 1027"/>
          <p:cNvSpPr>
            <a:spLocks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smtClean="0"/>
          </a:p>
          <a:p>
            <a:pPr eaLnBrk="1" hangingPunct="1"/>
            <a:r>
              <a:rPr lang="en-US" sz="1200" kern="1200" dirty="0" smtClean="0">
                <a:solidFill>
                  <a:schemeClr val="tx1"/>
                </a:solidFill>
                <a:effectLst/>
                <a:latin typeface="+mn-lt"/>
                <a:ea typeface="+mn-ea"/>
                <a:cs typeface="+mn-cs"/>
              </a:rPr>
              <a:t>Like Passover, the Lord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Supper is a communal celebration</a:t>
            </a:r>
            <a:r>
              <a:rPr lang="en-SG" dirty="0" smtClean="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Why is it so important to assure that our relationships with others are intact when worshipping God (23-24)?</a:t>
            </a:r>
          </a:p>
          <a:p>
            <a:r>
              <a:rPr lang="en-US" dirty="0" smtClean="0"/>
              <a:t>One of the </a:t>
            </a:r>
            <a:r>
              <a:rPr lang="ru-RU" dirty="0" smtClean="0"/>
              <a:t>"</a:t>
            </a:r>
            <a:r>
              <a:rPr lang="en-US" dirty="0" smtClean="0"/>
              <a:t>problems</a:t>
            </a:r>
            <a:r>
              <a:rPr lang="ru-RU" dirty="0" smtClean="0"/>
              <a:t>"</a:t>
            </a:r>
            <a:r>
              <a:rPr lang="en-US" dirty="0" smtClean="0"/>
              <a:t> with God is that he is all knowing! He knows when we try to keep our lives in little </a:t>
            </a:r>
            <a:r>
              <a:rPr lang="ru-RU" dirty="0" smtClean="0"/>
              <a:t>"</a:t>
            </a:r>
            <a:r>
              <a:rPr lang="en-US" dirty="0" smtClean="0"/>
              <a:t>boxes</a:t>
            </a:r>
            <a:r>
              <a:rPr lang="ru-RU" dirty="0" smtClean="0"/>
              <a:t>"</a:t>
            </a:r>
            <a:r>
              <a:rPr lang="en-US" dirty="0" smtClean="0"/>
              <a:t> that supposedly do not overlap.</a:t>
            </a:r>
          </a:p>
          <a:p>
            <a:r>
              <a:rPr lang="en-US" dirty="0" smtClean="0"/>
              <a:t>Sincerity in worship is not optional—it</a:t>
            </a:r>
            <a:r>
              <a:rPr lang="uk-UA" dirty="0" smtClean="0"/>
              <a:t>'</a:t>
            </a:r>
            <a:r>
              <a:rPr lang="en-US" dirty="0" smtClean="0"/>
              <a:t>s required!</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God </a:t>
            </a:r>
            <a:r>
              <a:rPr lang="en-US" dirty="0" err="1" smtClean="0"/>
              <a:t>doesn</a:t>
            </a:r>
            <a:r>
              <a:rPr lang="uk-UA" dirty="0" smtClean="0"/>
              <a:t>'</a:t>
            </a:r>
            <a:r>
              <a:rPr lang="en-US" dirty="0" smtClean="0"/>
              <a:t>t hold you responsible for the actions of others. A few times that I can remember in my life I asked others to forgive me for offending them and they said </a:t>
            </a:r>
            <a:r>
              <a:rPr lang="ru-RU" dirty="0" smtClean="0"/>
              <a:t>"</a:t>
            </a:r>
            <a:r>
              <a:rPr lang="en-US" dirty="0" smtClean="0"/>
              <a:t>no.</a:t>
            </a:r>
            <a:r>
              <a:rPr lang="ru-RU" dirty="0" smtClean="0"/>
              <a:t>"</a:t>
            </a:r>
            <a:r>
              <a:rPr lang="en-US" dirty="0" smtClean="0"/>
              <a:t> One of those times was last November. God holds the other person with the unforgiving attitude responsible rather than you.</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280734-9501-2148-A199-24CA1531EE70}" type="slidenum">
              <a:rPr lang="en-US" sz="1200">
                <a:solidFill>
                  <a:prstClr val="black"/>
                </a:solidFill>
              </a:rPr>
              <a:pPr/>
              <a:t>54</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one hurt for not resolving a financial relationship is </a:t>
            </a:r>
            <a:r>
              <a:rPr lang="en-US" sz="1200" i="1" kern="1200" dirty="0" smtClean="0">
                <a:solidFill>
                  <a:schemeClr val="tx1"/>
                </a:solidFill>
                <a:effectLst/>
                <a:latin typeface="+mn-lt"/>
                <a:ea typeface="+mn-ea"/>
                <a:cs typeface="+mn-cs"/>
              </a:rPr>
              <a:t>you</a:t>
            </a:r>
            <a:r>
              <a:rPr lang="en-SG" dirty="0" smtClean="0">
                <a:effectLst/>
              </a:rPr>
              <a:t>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Pay your debts quickly before you go to court (25a).</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kind of adversary who takes us to court is in verse 25?</a:t>
            </a:r>
            <a:endParaRPr lang="en-SG" sz="1200" kern="1200" dirty="0" smtClean="0">
              <a:solidFill>
                <a:schemeClr val="tx1"/>
              </a:solidFill>
              <a:effectLst/>
              <a:latin typeface="+mn-lt"/>
              <a:ea typeface="+mn-ea"/>
              <a:cs typeface="+mn-cs"/>
            </a:endParaRPr>
          </a:p>
          <a:p>
            <a:r>
              <a:rPr lang="en-US" dirty="0" smtClean="0">
                <a:effectLst/>
              </a:rPr>
              <a:t>The case here is when you have an honest debt to someone else.</a:t>
            </a:r>
            <a:r>
              <a:rPr lang="en-SG" dirty="0" smtClean="0">
                <a:effectLst/>
              </a:rPr>
              <a:t> </a:t>
            </a:r>
            <a:r>
              <a:rPr lang="en-US" sz="1200" kern="1200" dirty="0" smtClean="0">
                <a:solidFill>
                  <a:schemeClr val="tx1"/>
                </a:solidFill>
                <a:effectLst/>
                <a:latin typeface="+mn-lt"/>
                <a:ea typeface="+mn-ea"/>
                <a:cs typeface="+mn-cs"/>
              </a:rPr>
              <a:t>In such a case, 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wrong just to take your time to pay.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do these verses about going to court relate to the context (25-26)?</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point they share in common is that hindered relationships have consequences—bad results, actually.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specifically gives two results of unresolved relations—loss of freedom and loss of money.</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Wiersbe notes, </a:t>
            </a:r>
            <a:r>
              <a:rPr lang="ru-RU" dirty="0" smtClean="0"/>
              <a:t>"</a:t>
            </a:r>
            <a:r>
              <a:rPr lang="en-US" dirty="0" smtClean="0"/>
              <a:t>Anger is such a foolish thing. It makes us destroyers instead of builders. It robs us of freedom and makes us prisoners. To hate someone is to commit murder in our hearts (1 John 3:15)</a:t>
            </a:r>
            <a:r>
              <a:rPr lang="ru-RU" dirty="0" smtClean="0"/>
              <a:t>"</a:t>
            </a:r>
            <a:r>
              <a:rPr lang="en-US" dirty="0" smtClean="0"/>
              <a:t> (Wiersbe, 51).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of my relatives is on his fifth marriage. He told me recently that his four divorces cost him so much money that he could have owned several houses instead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have great relationships when we manage our anger, worship, and money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Jesus modeled the importance</a:t>
            </a:r>
            <a:r>
              <a:rPr lang="en-US" baseline="0" dirty="0" smtClean="0"/>
              <a:t> of relationships better than anyone ever!</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principles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see in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 today have sustained me through marriage, and I</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been married longer than anyone here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They also have helped me get along with thousands of people over the years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0EDCA80D-AA8B-D44C-B0BB-BC8064FE71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52623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7C03C89-6C6A-0544-AFE9-B547B953C2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4036160"/>
      </p:ext>
    </p:extLst>
  </p:cSld>
  <p:clrMapOvr>
    <a:masterClrMapping/>
  </p:clrMapOvr>
  <p:transition xmlns:p14="http://schemas.microsoft.com/office/powerpoint/2010/mai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B05DA9CC-1CFF-7841-B9E0-C694EED30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3768"/>
      </p:ext>
    </p:extLst>
  </p:cSld>
  <p:clrMapOvr>
    <a:masterClrMapping/>
  </p:clrMapOvr>
  <p:transition xmlns:p14="http://schemas.microsoft.com/office/powerpoint/2010/mai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68F316B-6A41-FD42-9FFD-EB5F2B44DB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7440556"/>
      </p:ext>
    </p:extLst>
  </p:cSld>
  <p:clrMapOvr>
    <a:masterClrMapping/>
  </p:clrMapOvr>
  <p:transition xmlns:p14="http://schemas.microsoft.com/office/powerpoint/2010/mai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649FA7CF-F1BB-0B4F-B6F4-25DC9A366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4758616"/>
      </p:ext>
    </p:extLst>
  </p:cSld>
  <p:clrMapOvr>
    <a:masterClrMapping/>
  </p:clrMapOvr>
  <p:transition xmlns:p14="http://schemas.microsoft.com/office/powerpoint/2010/mai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056A1C64-E5B9-904D-97E5-466453DA60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6854094"/>
      </p:ext>
    </p:extLst>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5F2A7348-D5F6-6C48-A238-FCA214E3B0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4630010"/>
      </p:ext>
    </p:extLst>
  </p:cSld>
  <p:clrMapOvr>
    <a:masterClrMapping/>
  </p:clrMapOvr>
  <p:transition xmlns:p14="http://schemas.microsoft.com/office/powerpoint/2010/mai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93E1F01-E1F9-9544-8473-EB982F50F1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4313330"/>
      </p:ext>
    </p:extLst>
  </p:cSld>
  <p:clrMapOvr>
    <a:masterClrMapping/>
  </p:clrMapOvr>
  <p:transition xmlns:p14="http://schemas.microsoft.com/office/powerpoint/2010/mai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8BF02B2-C5C5-8746-9281-FA032CD47D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7768097"/>
      </p:ext>
    </p:extLst>
  </p:cSld>
  <p:clrMapOvr>
    <a:masterClrMapping/>
  </p:clrMapOvr>
  <p:transition xmlns:p14="http://schemas.microsoft.com/office/powerpoint/2010/mai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B08309-5FFE-6E4D-B141-3C1F357A5C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06274"/>
      </p:ext>
    </p:extLst>
  </p:cSld>
  <p:clrMapOvr>
    <a:masterClrMapping/>
  </p:clrMapOvr>
  <p:transition xmlns:p14="http://schemas.microsoft.com/office/powerpoint/2010/mai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6AC141F9-7BA2-2C44-BF3C-6C28F2933F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0644193"/>
      </p:ext>
    </p:extLst>
  </p:cSld>
  <p:clrMapOvr>
    <a:masterClrMapping/>
  </p:clrMapOvr>
  <p:transition xmlns:p14="http://schemas.microsoft.com/office/powerpoint/2010/mai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smtClean="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C280286-D27B-4248-9006-493F106BAA57}" type="slidenum">
              <a:rPr lang="en-US"/>
              <a:pPr>
                <a:defRPr/>
              </a:pPr>
              <a:t>‹#›</a:t>
            </a:fld>
            <a:endParaRPr lang="en-US"/>
          </a:p>
        </p:txBody>
      </p:sp>
    </p:spTree>
    <p:extLst>
      <p:ext uri="{BB962C8B-B14F-4D97-AF65-F5344CB8AC3E}">
        <p14:creationId xmlns:p14="http://schemas.microsoft.com/office/powerpoint/2010/main" val="1772818873"/>
      </p:ext>
    </p:extLst>
  </p:cSld>
  <p:clrMapOvr>
    <a:masterClrMapping/>
  </p:clrMapOvr>
  <p:transition xmlns:p14="http://schemas.microsoft.com/office/powerpoint/2010/mai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457759-DED5-AA46-948C-9B204BDA8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135940"/>
      </p:ext>
    </p:extLst>
  </p:cSld>
  <p:clrMapOvr>
    <a:masterClrMapping/>
  </p:clrMapOvr>
  <p:transition xmlns:p14="http://schemas.microsoft.com/office/powerpoint/2010/mai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0D177-8421-2D4F-8B72-22FD50690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232494"/>
      </p:ext>
    </p:extLst>
  </p:cSld>
  <p:clrMapOvr>
    <a:masterClrMapping/>
  </p:clrMapOvr>
  <p:transition xmlns:p14="http://schemas.microsoft.com/office/powerpoint/2010/mai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D311D-8CA8-314E-B2E3-3703640E03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348507"/>
      </p:ext>
    </p:extLst>
  </p:cSld>
  <p:clrMapOvr>
    <a:masterClrMapping/>
  </p:clrMapOvr>
  <p:transition xmlns:p14="http://schemas.microsoft.com/office/powerpoint/2010/mai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C2C40C-2F14-434B-9DBA-3819B044B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1417"/>
      </p:ext>
    </p:extLst>
  </p:cSld>
  <p:clrMapOvr>
    <a:masterClrMapping/>
  </p:clrMapOvr>
  <p:transition xmlns:p14="http://schemas.microsoft.com/office/powerpoint/2010/mai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64A184-5FE8-8A44-9C1C-E3DCD0CD65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730614"/>
      </p:ext>
    </p:extLst>
  </p:cSld>
  <p:clrMapOvr>
    <a:masterClrMapping/>
  </p:clrMapOvr>
  <p:transition xmlns:p14="http://schemas.microsoft.com/office/powerpoint/2010/mai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0797A5-5C94-C149-A5D3-97FC3AFAE9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76083"/>
      </p:ext>
    </p:extLst>
  </p:cSld>
  <p:clrMapOvr>
    <a:masterClrMapping/>
  </p:clrMapOvr>
  <p:transition xmlns:p14="http://schemas.microsoft.com/office/powerpoint/2010/mai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7B674-5DBF-C14F-A5B2-ABEAC6290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184615"/>
      </p:ext>
    </p:extLst>
  </p:cSld>
  <p:clrMapOvr>
    <a:masterClrMapping/>
  </p:clrMapOvr>
  <p:transition xmlns:p14="http://schemas.microsoft.com/office/powerpoint/2010/mai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D92C11-47D4-0841-8E60-D8DCE0E048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328449"/>
      </p:ext>
    </p:extLst>
  </p:cSld>
  <p:clrMapOvr>
    <a:masterClrMapping/>
  </p:clrMapOvr>
  <p:transition xmlns:p14="http://schemas.microsoft.com/office/powerpoint/2010/mai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70A68-3C60-0443-B22D-DDB4E6246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393625"/>
      </p:ext>
    </p:extLst>
  </p:cSld>
  <p:clrMapOvr>
    <a:masterClrMapping/>
  </p:clrMapOvr>
  <p:transition xmlns:p14="http://schemas.microsoft.com/office/powerpoint/2010/mai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6267A-A68E-8646-9918-02A3BD15C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303135"/>
      </p:ext>
    </p:extLst>
  </p:cSld>
  <p:clrMapOvr>
    <a:masterClrMapping/>
  </p:clrMapOvr>
  <p:transition xmlns:p14="http://schemas.microsoft.com/office/powerpoint/2010/mai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smtClean="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smtClean="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A644AEB1-42FE-A048-8EAE-8D2D10C32A9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58149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010BF90-B9CD-294B-968B-6FF6E56BBB6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9724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0E8173A1-07B4-CD42-B08B-54CC5F30725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0955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ECF630C4-AFAB-0148-BF42-4D8DA7F0AFD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8264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B5BE46E-6474-BB45-8871-12A684CE8F8F}"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755910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EED96F82-8061-764C-94FD-6AF90D15D70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48513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E30E7349-DEF9-9B46-B2F2-C5677D34FEA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673928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011981E0-0877-254A-837B-3DB2D12BAFA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94665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BE548A76-292A-A349-84C9-0D0201C8B91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94159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AA986D1A-59AA-EE4C-88E1-7B6963F3329F}"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38443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E185FFA4-0AA4-F144-A771-38D5D860425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8244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97E94-992B-6348-877D-5F33628575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95199027"/>
      </p:ext>
    </p:extLst>
  </p:cSld>
  <p:clrMapOvr>
    <a:masterClrMapping/>
  </p:clrMapOvr>
  <p:transition xmlns:p14="http://schemas.microsoft.com/office/powerpoint/2010/mai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1AA9AD-19B7-0B42-890D-E74DA29F78F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96314594"/>
      </p:ext>
    </p:extLst>
  </p:cSld>
  <p:clrMapOvr>
    <a:masterClrMapping/>
  </p:clrMapOvr>
  <p:transition xmlns:p14="http://schemas.microsoft.com/office/powerpoint/2010/mai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ECB31-C8CE-D943-BC92-233F5C2F68E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5700689"/>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A8097A-6A8F-0346-9D54-FC76ADC7E36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41804025"/>
      </p:ext>
    </p:extLst>
  </p:cSld>
  <p:clrMapOvr>
    <a:masterClrMapping/>
  </p:clrMapOvr>
  <p:transition xmlns:p14="http://schemas.microsoft.com/office/powerpoint/2010/mai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8071BD-229B-7841-82D3-133D2D964E9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87111188"/>
      </p:ext>
    </p:extLst>
  </p:cSld>
  <p:clrMapOvr>
    <a:masterClrMapping/>
  </p:clrMapOvr>
  <p:transition xmlns:p14="http://schemas.microsoft.com/office/powerpoint/2010/mai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6DECC6-E6E6-0B4D-9BB8-2A9CAB313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31013285"/>
      </p:ext>
    </p:extLst>
  </p:cSld>
  <p:clrMapOvr>
    <a:masterClrMapping/>
  </p:clrMapOvr>
  <p:transition xmlns:p14="http://schemas.microsoft.com/office/powerpoint/2010/mai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1B344-2E02-714C-A713-85FEF150FF6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0826536"/>
      </p:ext>
    </p:extLst>
  </p:cSld>
  <p:clrMapOvr>
    <a:masterClrMapping/>
  </p:clrMapOvr>
  <p:transition xmlns:p14="http://schemas.microsoft.com/office/powerpoint/2010/mai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0721A6-893A-2748-BBE3-D145092C032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28285419"/>
      </p:ext>
    </p:extLst>
  </p:cSld>
  <p:clrMapOvr>
    <a:masterClrMapping/>
  </p:clrMapOvr>
  <p:transition xmlns:p14="http://schemas.microsoft.com/office/powerpoint/2010/mai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AD75D2-65C2-9044-8E11-B628F72A070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6941448"/>
      </p:ext>
    </p:extLst>
  </p:cSld>
  <p:clrMapOvr>
    <a:masterClrMapping/>
  </p:clrMapOvr>
  <p:transition xmlns:p14="http://schemas.microsoft.com/office/powerpoint/2010/mai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CF9B97-96DE-3D42-A26B-F8AE0F92BC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91608773"/>
      </p:ext>
    </p:extLst>
  </p:cSld>
  <p:clrMapOvr>
    <a:masterClrMapping/>
  </p:clrMapOvr>
  <p:transition xmlns:p14="http://schemas.microsoft.com/office/powerpoint/2010/mai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4F8B7-15C4-E34C-B2A7-4FC8A372EF1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89510787"/>
      </p:ext>
    </p:extLst>
  </p:cSld>
  <p:clrMapOvr>
    <a:masterClrMapping/>
  </p:clrMapOvr>
  <p:transition xmlns:p14="http://schemas.microsoft.com/office/powerpoint/2010/mai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3" Type="http://schemas.openxmlformats.org/officeDocument/2006/relationships/image" Target="../media/image3.emf"/><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38B3117C-E296-3640-99C7-49E0FA0A6C7B}"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323776219"/>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E0CAFAFD-37E6-414D-9071-48578849C833}"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358284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xmlns:p14="http://schemas.microsoft.com/office/powerpoint/2010/mai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mtClean="0">
                <a:solidFill>
                  <a:srgbClr val="2F1311"/>
                </a:solidFill>
                <a:latin typeface="Arial" charset="0"/>
                <a:ea typeface="ＭＳ Ｐゴシック" charset="0"/>
                <a:cs typeface="ＭＳ Ｐゴシック" charset="0"/>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defTabSz="914400" eaLnBrk="0" fontAlgn="base" hangingPunct="0">
                <a:spcBef>
                  <a:spcPct val="0"/>
                </a:spcBef>
                <a:spcAft>
                  <a:spcPct val="0"/>
                </a:spcAft>
              </a:pPr>
              <a:endParaRPr lang="en-US" sz="2400" smtClean="0">
                <a:solidFill>
                  <a:srgbClr val="2F1311"/>
                </a:solidFill>
                <a:latin typeface="Arial" charset="0"/>
                <a:ea typeface="ＭＳ Ｐゴシック" charset="0"/>
                <a:cs typeface="ＭＳ Ｐゴシック" charset="0"/>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defTabSz="914400" fontAlgn="base">
              <a:spcBef>
                <a:spcPct val="0"/>
              </a:spcBef>
              <a:spcAft>
                <a:spcPct val="0"/>
              </a:spcAft>
              <a:defRPr/>
            </a:pPr>
            <a:endParaRPr lang="en-US">
              <a:solidFill>
                <a:srgbClr val="2F1311"/>
              </a:solidFill>
              <a:latin typeface="Arial" charset="0"/>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defTabSz="914400" fontAlgn="base">
              <a:spcBef>
                <a:spcPct val="0"/>
              </a:spcBef>
              <a:spcAft>
                <a:spcPct val="0"/>
              </a:spcAft>
              <a:defRPr/>
            </a:pPr>
            <a:endParaRPr lang="en-US">
              <a:solidFill>
                <a:srgbClr val="2F1311"/>
              </a:solidFill>
              <a:latin typeface="Arial" charset="0"/>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vl1pPr>
          </a:lstStyle>
          <a:p>
            <a:pPr defTabSz="914400" fontAlgn="base">
              <a:spcBef>
                <a:spcPct val="0"/>
              </a:spcBef>
              <a:spcAft>
                <a:spcPct val="0"/>
              </a:spcAft>
              <a:defRPr/>
            </a:pPr>
            <a:fld id="{A9DBE973-70A3-C241-809F-EB6CCDFA39BA}" type="slidenum">
              <a:rPr lang="en-US">
                <a:solidFill>
                  <a:srgbClr val="2F1311"/>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2F131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006570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defTabSz="914400" fontAlgn="base">
              <a:spcBef>
                <a:spcPct val="0"/>
              </a:spcBef>
              <a:spcAft>
                <a:spcPct val="0"/>
              </a:spcAft>
              <a:defRPr/>
            </a:pPr>
            <a:endParaRPr lang="en-GB">
              <a:solidFill>
                <a:srgbClr val="000000"/>
              </a:solidFill>
              <a:latin typeface="Arial" charset="0"/>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defTabSz="914400" fontAlgn="base">
              <a:spcBef>
                <a:spcPct val="0"/>
              </a:spcBef>
              <a:spcAft>
                <a:spcPct val="0"/>
              </a:spcAft>
              <a:defRPr/>
            </a:pPr>
            <a:endParaRPr lang="en-GB">
              <a:solidFill>
                <a:srgbClr val="000000"/>
              </a:solidFill>
              <a:latin typeface="Arial" charset="0"/>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defTabSz="914400" fontAlgn="base">
              <a:spcBef>
                <a:spcPct val="0"/>
              </a:spcBef>
              <a:spcAft>
                <a:spcPct val="0"/>
              </a:spcAft>
              <a:defRPr/>
            </a:pPr>
            <a:fld id="{3B6495F9-81BC-164B-997E-1A4310A0E952}" type="slidenum">
              <a:rPr lang="en-GB">
                <a:solidFill>
                  <a:srgbClr val="000000"/>
                </a:solidFill>
                <a:latin typeface="Arial" charset="0"/>
                <a:ea typeface="ＭＳ Ｐゴシック" charset="0"/>
              </a:rPr>
              <a:pPr defTabSz="914400" fontAlgn="base">
                <a:spcBef>
                  <a:spcPct val="0"/>
                </a:spcBef>
                <a:spcAft>
                  <a:spcPct val="0"/>
                </a:spcAft>
                <a:defRPr/>
              </a:pPr>
              <a:t>‹#›</a:t>
            </a:fld>
            <a:endParaRPr lang="en-GB">
              <a:solidFill>
                <a:srgbClr val="000000"/>
              </a:solidFill>
              <a:latin typeface="Arial" charset="0"/>
              <a:ea typeface="ＭＳ Ｐゴシック" charset="0"/>
            </a:endParaRPr>
          </a:p>
        </p:txBody>
      </p:sp>
    </p:spTree>
    <p:extLst>
      <p:ext uri="{BB962C8B-B14F-4D97-AF65-F5344CB8AC3E}">
        <p14:creationId xmlns:p14="http://schemas.microsoft.com/office/powerpoint/2010/main" val="363274940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3.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3.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gif"/><Relationship Id="rId1" Type="http://schemas.openxmlformats.org/officeDocument/2006/relationships/slideLayout" Target="../slideLayouts/slideLayout2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0.xml"/><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 Id="rId3" Type="http://schemas.openxmlformats.org/officeDocument/2006/relationships/image" Target="../media/image4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4.xml"/><Relationship Id="rId3"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13.png"/><Relationship Id="rId1" Type="http://schemas.openxmlformats.org/officeDocument/2006/relationships/themeOverride" Target="../theme/themeOverride4.x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13.png"/><Relationship Id="rId1" Type="http://schemas.openxmlformats.org/officeDocument/2006/relationships/themeOverride" Target="../theme/themeOverride5.xml"/><Relationship Id="rId2"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6724"/>
          <a:stretch/>
        </p:blipFill>
        <p:spPr>
          <a:xfrm>
            <a:off x="-1" y="0"/>
            <a:ext cx="9204404" cy="6851226"/>
          </a:xfrm>
          <a:prstGeom prst="rect">
            <a:avLst/>
          </a:prstGeom>
        </p:spPr>
      </p:pic>
      <p:sp>
        <p:nvSpPr>
          <p:cNvPr id="7" name="Text Box 5"/>
          <p:cNvSpPr txBox="1">
            <a:spLocks noChangeArrowheads="1"/>
          </p:cNvSpPr>
          <p:nvPr/>
        </p:nvSpPr>
        <p:spPr bwMode="auto">
          <a:xfrm>
            <a:off x="-23813" y="5461000"/>
            <a:ext cx="6345591" cy="1397000"/>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Crossroads </a:t>
            </a:r>
            <a:r>
              <a:rPr lang="en-US" sz="2000" b="1" kern="0" dirty="0" smtClean="0">
                <a:solidFill>
                  <a:srgbClr val="FFFFFF"/>
                </a:solidFill>
                <a:effectLst>
                  <a:outerShdw blurRad="38100" dist="38100" dir="2700000" algn="tl">
                    <a:srgbClr val="000000"/>
                  </a:outerShdw>
                </a:effectLst>
                <a:latin typeface="Arial"/>
                <a:cs typeface="Arial"/>
              </a:rPr>
              <a:t>International </a:t>
            </a:r>
            <a:r>
              <a:rPr lang="en-US" sz="2000" b="1" kern="0" dirty="0" smtClean="0">
                <a:solidFill>
                  <a:srgbClr val="FFFFFF"/>
                </a:solidFill>
                <a:effectLst>
                  <a:outerShdw blurRad="38100" dist="38100" dir="2700000" algn="tl">
                    <a:srgbClr val="000000"/>
                  </a:outerShdw>
                </a:effectLst>
                <a:latin typeface="Arial"/>
                <a:cs typeface="Arial"/>
              </a:rPr>
              <a:t>Church Singapore</a:t>
            </a:r>
            <a:endParaRPr lang="en-US" sz="2000" b="1" kern="0" dirty="0" smtClean="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endParaRPr lang="en-US" sz="2000" b="1" kern="0" dirty="0" smtClean="0">
              <a:solidFill>
                <a:srgbClr val="FFFFFF"/>
              </a:solidFill>
              <a:effectLst>
                <a:outerShdw blurRad="38100" dist="38100" dir="2700000" algn="tl">
                  <a:srgbClr val="000000"/>
                </a:outerShdw>
              </a:effectLst>
              <a:latin typeface="Arial"/>
              <a:cs typeface="Arial"/>
            </a:endParaRPr>
          </a:p>
        </p:txBody>
      </p:sp>
      <p:sp>
        <p:nvSpPr>
          <p:cNvPr id="8" name="Rectangle 2"/>
          <p:cNvSpPr txBox="1">
            <a:spLocks noChangeArrowheads="1"/>
          </p:cNvSpPr>
          <p:nvPr/>
        </p:nvSpPr>
        <p:spPr bwMode="auto">
          <a:xfrm>
            <a:off x="1920561" y="2559296"/>
            <a:ext cx="711595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5:21-26</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52678" y="1764"/>
            <a:ext cx="7451725"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Relational Harmony</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27620"/>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smtClean="0">
                <a:effectLst>
                  <a:glow rad="127000">
                    <a:schemeClr val="tx1"/>
                  </a:glow>
                </a:effectLst>
                <a:latin typeface="Arial" charset="0"/>
                <a:ea typeface="ＭＳ Ｐゴシック" charset="0"/>
                <a:cs typeface="ＭＳ Ｐゴシック" charset="0"/>
              </a:rPr>
              <a:t>Epitome of </a:t>
            </a:r>
            <a:r>
              <a:rPr lang="en-US" sz="3600" b="1" dirty="0" smtClean="0">
                <a:effectLst>
                  <a:glow rad="127000">
                    <a:schemeClr val="tx1"/>
                  </a:glow>
                </a:effectLst>
                <a:latin typeface="Arial" charset="0"/>
                <a:ea typeface="ＭＳ Ｐゴシック" charset="0"/>
                <a:cs typeface="ＭＳ Ｐゴシック" charset="0"/>
              </a:rPr>
              <a:t>Righteousness</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36700"/>
            <a:ext cx="9144000" cy="3768328"/>
          </a:xfrm>
          <a:prstGeom prst="rect">
            <a:avLst/>
          </a:prstGeom>
        </p:spPr>
      </p:pic>
    </p:spTree>
    <p:extLst>
      <p:ext uri="{BB962C8B-B14F-4D97-AF65-F5344CB8AC3E}">
        <p14:creationId xmlns:p14="http://schemas.microsoft.com/office/powerpoint/2010/main" val="2997307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006"/>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2765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3460"/>
            <a:ext cx="4030133" cy="2581484"/>
          </a:xfrm>
          <a:effectLst/>
          <a:extLst/>
        </p:spPr>
        <p:txBody>
          <a:bodyPr/>
          <a:lstStyle/>
          <a:p>
            <a:pPr>
              <a:defRPr/>
            </a:pPr>
            <a:r>
              <a:rPr lang="en-US" sz="5400" b="1" dirty="0">
                <a:solidFill>
                  <a:srgbClr val="000000"/>
                </a:solidFill>
                <a:latin typeface="Arial" charset="0"/>
                <a:ea typeface="ＭＳ Ｐゴシック" charset="0"/>
                <a:cs typeface="ＭＳ Ｐゴシック" charset="0"/>
              </a:rPr>
              <a:t>How </a:t>
            </a:r>
            <a:r>
              <a:rPr lang="en-US" sz="5400" b="1" dirty="0" smtClean="0">
                <a:solidFill>
                  <a:srgbClr val="000000"/>
                </a:solidFill>
                <a:latin typeface="Arial" charset="0"/>
                <a:ea typeface="ＭＳ Ｐゴシック" charset="0"/>
                <a:cs typeface="ＭＳ Ｐゴシック" charset="0"/>
              </a:rPr>
              <a:t>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t>
            </a:r>
            <a:br>
              <a:rPr lang="en-US" sz="5400" b="1" dirty="0" smtClean="0">
                <a:solidFill>
                  <a:srgbClr val="FF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blessed</a:t>
            </a:r>
            <a:r>
              <a:rPr lang="en-US" sz="5400" b="1" dirty="0" smtClean="0">
                <a:solidFill>
                  <a:srgbClr val="000000"/>
                </a:solidFill>
                <a:latin typeface="Arial" charset="0"/>
                <a:ea typeface="ＭＳ Ｐゴシック" charset="0"/>
                <a:cs typeface="ＭＳ Ｐゴシック" charset="0"/>
              </a:rPr>
              <a:t> (1-12)</a:t>
            </a:r>
            <a:endParaRPr lang="en-US" sz="54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a:srcRect l="10600" r="13990"/>
          <a:stretch/>
        </p:blipFill>
        <p:spPr>
          <a:xfrm>
            <a:off x="0" y="3356429"/>
            <a:ext cx="9144000" cy="3501572"/>
          </a:xfrm>
          <a:prstGeom prst="rect">
            <a:avLst/>
          </a:prstGeom>
        </p:spPr>
      </p:pic>
      <p:sp>
        <p:nvSpPr>
          <p:cNvPr id="6" name="Right Arrow 5"/>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5148064" y="404664"/>
            <a:ext cx="4030133" cy="2581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000000"/>
                </a:solidFill>
                <a:latin typeface="Arial" charset="0"/>
                <a:ea typeface="ＭＳ Ｐゴシック" charset="0"/>
                <a:cs typeface="ＭＳ Ｐゴシック" charset="0"/>
              </a:rPr>
              <a:t>How 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 blessing </a:t>
            </a:r>
            <a:r>
              <a:rPr lang="en-US" sz="5400" b="1" dirty="0" smtClean="0">
                <a:solidFill>
                  <a:srgbClr val="000000"/>
                </a:solidFill>
                <a:latin typeface="Arial" charset="0"/>
                <a:ea typeface="ＭＳ Ｐゴシック" charset="0"/>
                <a:cs typeface="ＭＳ Ｐゴシック" charset="0"/>
              </a:rPr>
              <a:t>(13-16)</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773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096000"/>
          </a:xfrm>
          <a:prstGeom prst="rect">
            <a:avLst/>
          </a:prstGeom>
        </p:spPr>
      </p:pic>
      <p:sp>
        <p:nvSpPr>
          <p:cNvPr id="900098" name="Rectangle 2"/>
          <p:cNvSpPr>
            <a:spLocks noGrp="1" noChangeArrowheads="1"/>
          </p:cNvSpPr>
          <p:nvPr>
            <p:ph type="ctrTitle"/>
          </p:nvPr>
        </p:nvSpPr>
        <p:spPr>
          <a:xfrm>
            <a:off x="2300956" y="49641"/>
            <a:ext cx="6843044" cy="2016125"/>
          </a:xfrm>
          <a:effectLst>
            <a:outerShdw blurRad="63500" dist="35921" dir="2700000" algn="ctr" rotWithShape="0">
              <a:schemeClr val="tx2">
                <a:alpha val="74998"/>
              </a:schemeClr>
            </a:outerShdw>
          </a:effectLst>
          <a:extLst/>
        </p:spPr>
        <p:txBody>
          <a:bodyPr/>
          <a:lstStyle/>
          <a:p>
            <a:pPr>
              <a:defRPr/>
            </a:pPr>
            <a:r>
              <a:rPr lang="en-US" sz="6000" b="1" dirty="0" smtClean="0">
                <a:solidFill>
                  <a:srgbClr val="FFFF00"/>
                </a:solidFill>
                <a:effectLst>
                  <a:glow rad="127000">
                    <a:schemeClr val="tx1"/>
                  </a:glow>
                </a:effectLst>
                <a:latin typeface="Arial" charset="0"/>
                <a:ea typeface="ＭＳ Ｐゴシック" charset="0"/>
                <a:cs typeface="ＭＳ Ｐゴシック" charset="0"/>
              </a:rPr>
              <a:t>Read</a:t>
            </a:r>
            <a:r>
              <a:rPr lang="en-US" sz="6000" b="1" dirty="0" smtClean="0">
                <a:effectLst>
                  <a:glow rad="127000">
                    <a:schemeClr val="tx1"/>
                  </a:glow>
                </a:effectLst>
                <a:latin typeface="Arial" charset="0"/>
                <a:ea typeface="ＭＳ Ｐゴシック" charset="0"/>
                <a:cs typeface="ＭＳ Ｐゴシック" charset="0"/>
              </a:rPr>
              <a:t> the OT but focus on Jesus</a:t>
            </a:r>
            <a:endParaRPr lang="en-US" sz="6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944674"/>
            <a:ext cx="9144000" cy="913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Main Idea of 5:17-20</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5239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01748" y="-7669"/>
            <a:ext cx="6842252" cy="6842252"/>
          </a:xfrm>
          <a:prstGeom prst="rect">
            <a:avLst/>
          </a:prstGeom>
        </p:spPr>
      </p:pic>
      <p:sp>
        <p:nvSpPr>
          <p:cNvPr id="22" name="Donut 21"/>
          <p:cNvSpPr/>
          <p:nvPr/>
        </p:nvSpPr>
        <p:spPr bwMode="auto">
          <a:xfrm>
            <a:off x="2639074" y="379844"/>
            <a:ext cx="6119999" cy="6087631"/>
          </a:xfrm>
          <a:prstGeom prst="donut">
            <a:avLst>
              <a:gd name="adj" fmla="val 8592"/>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nvGrpSpPr>
          <p:cNvPr id="9" name="Group 8"/>
          <p:cNvGrpSpPr/>
          <p:nvPr/>
        </p:nvGrpSpPr>
        <p:grpSpPr>
          <a:xfrm>
            <a:off x="3370951" y="1121776"/>
            <a:ext cx="4652864" cy="4540302"/>
            <a:chOff x="3370951" y="1121776"/>
            <a:chExt cx="4652864" cy="4540302"/>
          </a:xfrm>
        </p:grpSpPr>
        <p:sp>
          <p:nvSpPr>
            <p:cNvPr id="8" name="Rectangle 7"/>
            <p:cNvSpPr/>
            <p:nvPr/>
          </p:nvSpPr>
          <p:spPr bwMode="auto">
            <a:xfrm>
              <a:off x="3370951" y="3204950"/>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bwMode="auto">
            <a:xfrm>
              <a:off x="6409557" y="3204950"/>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p:cNvSpPr/>
            <p:nvPr/>
          </p:nvSpPr>
          <p:spPr bwMode="auto">
            <a:xfrm rot="16200000">
              <a:off x="4896179" y="1733047"/>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p:cNvSpPr/>
            <p:nvPr/>
          </p:nvSpPr>
          <p:spPr bwMode="auto">
            <a:xfrm rot="16200000">
              <a:off x="4922334" y="4656441"/>
              <a:ext cx="1543274" cy="46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2873992" y="2873991"/>
            <a:ext cx="6834585" cy="1086599"/>
          </a:xfrm>
          <a:effectLst>
            <a:outerShdw blurRad="63500" dist="35921" dir="2700000" algn="ctr" rotWithShape="0">
              <a:schemeClr val="tx2">
                <a:alpha val="74998"/>
              </a:schemeClr>
            </a:outerShdw>
          </a:effectLst>
          <a:extLst/>
        </p:spPr>
        <p:txBody>
          <a:bodyPr anchor="t"/>
          <a:lstStyle/>
          <a:p>
            <a:pPr>
              <a:defRPr/>
            </a:pPr>
            <a:r>
              <a:rPr lang="en-US" sz="6600" b="1" dirty="0" smtClean="0">
                <a:effectLst>
                  <a:glow rad="127000">
                    <a:schemeClr val="tx1"/>
                  </a:glow>
                </a:effectLst>
                <a:latin typeface="Arial" charset="0"/>
                <a:ea typeface="ＭＳ Ｐゴシック" charset="0"/>
                <a:cs typeface="ＭＳ Ｐゴシック" charset="0"/>
              </a:rPr>
              <a:t>The Wheel</a:t>
            </a:r>
            <a:endParaRPr lang="en-US" sz="6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16200000">
            <a:off x="-1948158" y="2897408"/>
            <a:ext cx="6834585"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smtClean="0">
                <a:effectLst>
                  <a:glow rad="127000">
                    <a:schemeClr val="tx1"/>
                  </a:glow>
                </a:effectLst>
                <a:latin typeface="Arial" charset="0"/>
                <a:ea typeface="ＭＳ Ｐゴシック" charset="0"/>
                <a:cs typeface="ＭＳ Ｐゴシック" charset="0"/>
              </a:rPr>
              <a:t>The Navigators</a:t>
            </a:r>
            <a:endParaRPr lang="en-US" sz="4000" b="1" i="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705310" y="3121860"/>
            <a:ext cx="3002995"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spc="-110" dirty="0" smtClean="0">
                <a:solidFill>
                  <a:schemeClr val="tx2"/>
                </a:solidFill>
                <a:effectLst/>
                <a:latin typeface="Arial Narrow"/>
                <a:ea typeface="ＭＳ Ｐゴシック" charset="0"/>
                <a:cs typeface="Arial Narrow"/>
              </a:rPr>
              <a:t>WITNESSING</a:t>
            </a:r>
            <a:endParaRPr lang="en-US" sz="2800" b="1" spc="-110" dirty="0">
              <a:solidFill>
                <a:schemeClr val="tx2"/>
              </a:solidFill>
              <a:effectLst/>
              <a:latin typeface="Arial Narrow"/>
              <a:ea typeface="ＭＳ Ｐゴシック" charset="0"/>
              <a:cs typeface="Arial Narrow"/>
            </a:endParaRPr>
          </a:p>
        </p:txBody>
      </p:sp>
      <p:sp>
        <p:nvSpPr>
          <p:cNvPr id="17" name="Rectangle 2"/>
          <p:cNvSpPr txBox="1">
            <a:spLocks noChangeArrowheads="1"/>
          </p:cNvSpPr>
          <p:nvPr/>
        </p:nvSpPr>
        <p:spPr bwMode="auto">
          <a:xfrm>
            <a:off x="5969445" y="3121860"/>
            <a:ext cx="2517289"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spc="-110" dirty="0" smtClean="0">
                <a:solidFill>
                  <a:schemeClr val="tx2"/>
                </a:solidFill>
                <a:effectLst/>
                <a:latin typeface="Arial Narrow"/>
                <a:ea typeface="ＭＳ Ｐゴシック" charset="0"/>
                <a:cs typeface="Arial Narrow"/>
              </a:rPr>
              <a:t>FELLOWSHIP</a:t>
            </a:r>
            <a:endParaRPr lang="en-US" sz="2800" b="1" spc="-110" dirty="0">
              <a:solidFill>
                <a:schemeClr val="tx2"/>
              </a:solidFill>
              <a:effectLst/>
              <a:latin typeface="Arial Narrow"/>
              <a:ea typeface="ＭＳ Ｐゴシック" charset="0"/>
              <a:cs typeface="Arial Narrow"/>
            </a:endParaRPr>
          </a:p>
        </p:txBody>
      </p:sp>
      <p:sp>
        <p:nvSpPr>
          <p:cNvPr id="18" name="Rectangle 2"/>
          <p:cNvSpPr txBox="1">
            <a:spLocks noChangeArrowheads="1"/>
          </p:cNvSpPr>
          <p:nvPr/>
        </p:nvSpPr>
        <p:spPr bwMode="auto">
          <a:xfrm>
            <a:off x="5448101" y="1246369"/>
            <a:ext cx="509474" cy="152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P</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A</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Y</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E</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endParaRPr lang="en-US" sz="2000" b="1" spc="-110" dirty="0">
              <a:solidFill>
                <a:schemeClr val="tx2"/>
              </a:solidFill>
              <a:effectLst/>
              <a:latin typeface="Arial Narrow"/>
              <a:ea typeface="ＭＳ Ｐゴシック" charset="0"/>
              <a:cs typeface="Arial Narrow"/>
            </a:endParaRPr>
          </a:p>
        </p:txBody>
      </p:sp>
      <p:grpSp>
        <p:nvGrpSpPr>
          <p:cNvPr id="26" name="Group 25"/>
          <p:cNvGrpSpPr/>
          <p:nvPr/>
        </p:nvGrpSpPr>
        <p:grpSpPr>
          <a:xfrm>
            <a:off x="4183067" y="3976530"/>
            <a:ext cx="3002995" cy="1940712"/>
            <a:chOff x="4183067" y="3976530"/>
            <a:chExt cx="3002995" cy="1940712"/>
          </a:xfrm>
        </p:grpSpPr>
        <p:sp>
          <p:nvSpPr>
            <p:cNvPr id="19" name="Rectangle 2"/>
            <p:cNvSpPr txBox="1">
              <a:spLocks noChangeArrowheads="1"/>
            </p:cNvSpPr>
            <p:nvPr/>
          </p:nvSpPr>
          <p:spPr bwMode="auto">
            <a:xfrm>
              <a:off x="5417561" y="4391967"/>
              <a:ext cx="509474" cy="152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W</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O</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D</a:t>
              </a:r>
              <a:endParaRPr lang="en-US" sz="2000" b="1" spc="-110" dirty="0">
                <a:solidFill>
                  <a:schemeClr val="tx2"/>
                </a:solidFill>
                <a:effectLst/>
                <a:latin typeface="Arial Narrow"/>
                <a:ea typeface="ＭＳ Ｐゴシック" charset="0"/>
                <a:cs typeface="Arial Narrow"/>
              </a:endParaRPr>
            </a:p>
          </p:txBody>
        </p:sp>
        <p:sp>
          <p:nvSpPr>
            <p:cNvPr id="20" name="Rectangle 2"/>
            <p:cNvSpPr txBox="1">
              <a:spLocks noChangeArrowheads="1"/>
            </p:cNvSpPr>
            <p:nvPr/>
          </p:nvSpPr>
          <p:spPr bwMode="auto">
            <a:xfrm>
              <a:off x="4183067" y="3976530"/>
              <a:ext cx="3002995"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THE</a:t>
              </a:r>
              <a:endParaRPr lang="en-US" sz="2000" b="1" spc="-110" dirty="0">
                <a:solidFill>
                  <a:schemeClr val="tx2"/>
                </a:solidFill>
                <a:effectLst/>
                <a:latin typeface="Arial Narrow"/>
                <a:ea typeface="ＭＳ Ｐゴシック" charset="0"/>
                <a:cs typeface="Arial Narrow"/>
              </a:endParaRPr>
            </a:p>
          </p:txBody>
        </p:sp>
      </p:grpSp>
      <p:grpSp>
        <p:nvGrpSpPr>
          <p:cNvPr id="24" name="Group 23"/>
          <p:cNvGrpSpPr/>
          <p:nvPr/>
        </p:nvGrpSpPr>
        <p:grpSpPr>
          <a:xfrm>
            <a:off x="2752790" y="488093"/>
            <a:ext cx="5923849" cy="5988303"/>
            <a:chOff x="2752790" y="488093"/>
            <a:chExt cx="5923849" cy="5988303"/>
          </a:xfrm>
        </p:grpSpPr>
        <p:sp>
          <p:nvSpPr>
            <p:cNvPr id="16" name="Rectangle 15"/>
            <p:cNvSpPr/>
            <p:nvPr/>
          </p:nvSpPr>
          <p:spPr>
            <a:xfrm>
              <a:off x="2752790" y="488093"/>
              <a:ext cx="5923849" cy="5126499"/>
            </a:xfrm>
            <a:prstGeom prst="rect">
              <a:avLst/>
            </a:prstGeom>
            <a:noFill/>
          </p:spPr>
          <p:txBody>
            <a:bodyPr wrap="none" lIns="91440" tIns="45720" rIns="91440" bIns="45720">
              <a:prstTxWarp prst="textArchUpPour">
                <a:avLst>
                  <a:gd name="adj1" fmla="val 10910747"/>
                  <a:gd name="adj2" fmla="val 86089"/>
                </a:avLst>
              </a:prstTxWarp>
              <a:spAutoFit/>
            </a:bodyPr>
            <a:lstStyle/>
            <a:p>
              <a:pPr algn="ctr"/>
              <a:r>
                <a:rPr lang="en-US" sz="5400" b="1" cap="none" spc="0" dirty="0" smtClean="0">
                  <a:ln w="12700">
                    <a:solidFill>
                      <a:schemeClr val="tx2">
                        <a:satMod val="155000"/>
                      </a:schemeClr>
                    </a:solidFill>
                    <a:prstDash val="solid"/>
                  </a:ln>
                  <a:latin typeface="Arial"/>
                  <a:cs typeface="Arial"/>
                </a:rPr>
                <a:t>THE OBEDIENT CHRISTIAN</a:t>
              </a:r>
              <a:endParaRPr lang="en-US" sz="5400" b="1" cap="none" spc="0" dirty="0">
                <a:ln w="12700">
                  <a:solidFill>
                    <a:schemeClr val="tx2">
                      <a:satMod val="155000"/>
                    </a:schemeClr>
                  </a:solidFill>
                  <a:prstDash val="solid"/>
                </a:ln>
                <a:latin typeface="Arial"/>
                <a:cs typeface="Arial"/>
              </a:endParaRPr>
            </a:p>
          </p:txBody>
        </p:sp>
        <p:sp>
          <p:nvSpPr>
            <p:cNvPr id="28" name="Rectangle 2"/>
            <p:cNvSpPr txBox="1">
              <a:spLocks noChangeArrowheads="1"/>
            </p:cNvSpPr>
            <p:nvPr/>
          </p:nvSpPr>
          <p:spPr bwMode="auto">
            <a:xfrm rot="1282812">
              <a:off x="3697885" y="5673790"/>
              <a:ext cx="1812436"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IN</a:t>
              </a:r>
              <a:endParaRPr lang="en-US" b="1" spc="-110" dirty="0">
                <a:solidFill>
                  <a:schemeClr val="tx2"/>
                </a:solidFill>
                <a:effectLst/>
                <a:ea typeface="ＭＳ Ｐゴシック" charset="0"/>
              </a:endParaRPr>
            </a:p>
          </p:txBody>
        </p:sp>
        <p:sp>
          <p:nvSpPr>
            <p:cNvPr id="29" name="Rectangle 2"/>
            <p:cNvSpPr txBox="1">
              <a:spLocks noChangeArrowheads="1"/>
            </p:cNvSpPr>
            <p:nvPr/>
          </p:nvSpPr>
          <p:spPr bwMode="auto">
            <a:xfrm rot="260374">
              <a:off x="4830381" y="5888261"/>
              <a:ext cx="989831"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A</a:t>
              </a:r>
              <a:endParaRPr lang="en-US" b="1" spc="-110" dirty="0">
                <a:solidFill>
                  <a:schemeClr val="tx2"/>
                </a:solidFill>
                <a:effectLst/>
                <a:ea typeface="ＭＳ Ｐゴシック" charset="0"/>
              </a:endParaRPr>
            </a:p>
          </p:txBody>
        </p:sp>
        <p:sp>
          <p:nvSpPr>
            <p:cNvPr id="30" name="Rectangle 2"/>
            <p:cNvSpPr txBox="1">
              <a:spLocks noChangeArrowheads="1"/>
            </p:cNvSpPr>
            <p:nvPr/>
          </p:nvSpPr>
          <p:spPr bwMode="auto">
            <a:xfrm rot="20784551">
              <a:off x="5828403" y="5875422"/>
              <a:ext cx="725022"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T</a:t>
              </a:r>
              <a:endParaRPr lang="en-US" b="1" spc="-110" dirty="0">
                <a:solidFill>
                  <a:schemeClr val="tx2"/>
                </a:solidFill>
                <a:effectLst/>
                <a:ea typeface="ＭＳ Ｐゴシック" charset="0"/>
              </a:endParaRPr>
            </a:p>
          </p:txBody>
        </p:sp>
        <p:sp>
          <p:nvSpPr>
            <p:cNvPr id="33" name="Rectangle 2"/>
            <p:cNvSpPr txBox="1">
              <a:spLocks noChangeArrowheads="1"/>
            </p:cNvSpPr>
            <p:nvPr/>
          </p:nvSpPr>
          <p:spPr bwMode="auto">
            <a:xfrm rot="19950532">
              <a:off x="6506914" y="5664388"/>
              <a:ext cx="612996"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O</a:t>
              </a:r>
              <a:endParaRPr lang="en-US" b="1" spc="-110" dirty="0">
                <a:solidFill>
                  <a:schemeClr val="tx2"/>
                </a:solidFill>
                <a:effectLst/>
                <a:ea typeface="ＭＳ Ｐゴシック" charset="0"/>
              </a:endParaRPr>
            </a:p>
          </p:txBody>
        </p:sp>
        <p:sp>
          <p:nvSpPr>
            <p:cNvPr id="34" name="Rectangle 2"/>
            <p:cNvSpPr txBox="1">
              <a:spLocks noChangeArrowheads="1"/>
            </p:cNvSpPr>
            <p:nvPr/>
          </p:nvSpPr>
          <p:spPr bwMode="auto">
            <a:xfrm rot="19347339">
              <a:off x="6935120" y="5446158"/>
              <a:ext cx="501881"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N</a:t>
              </a:r>
              <a:endParaRPr lang="en-US" b="1" spc="-110" dirty="0">
                <a:solidFill>
                  <a:schemeClr val="tx2"/>
                </a:solidFill>
                <a:effectLst/>
                <a:ea typeface="ＭＳ Ｐゴシック" charset="0"/>
              </a:endParaRPr>
            </a:p>
          </p:txBody>
        </p:sp>
        <p:sp>
          <p:nvSpPr>
            <p:cNvPr id="35" name="Rectangle 2"/>
            <p:cNvSpPr txBox="1">
              <a:spLocks noChangeArrowheads="1"/>
            </p:cNvSpPr>
            <p:nvPr/>
          </p:nvSpPr>
          <p:spPr bwMode="auto">
            <a:xfrm rot="20454216">
              <a:off x="6327173" y="5777260"/>
              <a:ext cx="356957"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a:solidFill>
                    <a:schemeClr val="tx2"/>
                  </a:solidFill>
                  <a:effectLst/>
                  <a:ea typeface="ＭＳ Ｐゴシック" charset="0"/>
                </a:rPr>
                <a:t>I</a:t>
              </a:r>
              <a:endParaRPr lang="en-US" b="1" spc="-110" dirty="0">
                <a:solidFill>
                  <a:schemeClr val="tx2"/>
                </a:solidFill>
                <a:effectLst/>
                <a:ea typeface="ＭＳ Ｐゴシック" charset="0"/>
              </a:endParaRPr>
            </a:p>
          </p:txBody>
        </p:sp>
        <p:sp>
          <p:nvSpPr>
            <p:cNvPr id="36" name="Rectangle 2"/>
            <p:cNvSpPr txBox="1">
              <a:spLocks noChangeArrowheads="1"/>
            </p:cNvSpPr>
            <p:nvPr/>
          </p:nvSpPr>
          <p:spPr bwMode="auto">
            <a:xfrm rot="21425485">
              <a:off x="5384260" y="5906951"/>
              <a:ext cx="738064"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C</a:t>
              </a:r>
              <a:endParaRPr lang="en-US" b="1" spc="-110" dirty="0">
                <a:solidFill>
                  <a:schemeClr val="tx2"/>
                </a:solidFill>
                <a:effectLst/>
                <a:ea typeface="ＭＳ Ｐゴシック" charset="0"/>
              </a:endParaRPr>
            </a:p>
          </p:txBody>
        </p:sp>
      </p:grpSp>
    </p:spTree>
    <p:extLst>
      <p:ext uri="{BB962C8B-B14F-4D97-AF65-F5344CB8AC3E}">
        <p14:creationId xmlns:p14="http://schemas.microsoft.com/office/powerpoint/2010/main" val="2226996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Jesus confronted the Pharisees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15540"/>
            <a:ext cx="9213690" cy="6142460"/>
          </a:xfrm>
          <a:prstGeom prst="rect">
            <a:avLst/>
          </a:prstGeom>
        </p:spPr>
      </p:pic>
    </p:spTree>
    <p:extLst>
      <p:ext uri="{BB962C8B-B14F-4D97-AF65-F5344CB8AC3E}">
        <p14:creationId xmlns:p14="http://schemas.microsoft.com/office/powerpoint/2010/main" val="2912917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Torah observant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but missing the point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1693551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755673"/>
          </a:xfrm>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Back to Basics (Matt. 5:21-48)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have heard that it was </a:t>
            </a:r>
            <a:r>
              <a:rPr lang="en-US" sz="4000" b="1" dirty="0" smtClean="0">
                <a:effectLst>
                  <a:glow rad="127000">
                    <a:schemeClr val="tx1"/>
                  </a:glow>
                </a:effectLst>
                <a:latin typeface="Arial" charset="0"/>
                <a:ea typeface="ＭＳ Ｐゴシック" charset="0"/>
                <a:cs typeface="ＭＳ Ｐゴシック" charset="0"/>
              </a:rPr>
              <a:t>said</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But </a:t>
            </a:r>
            <a:r>
              <a:rPr lang="en-US" sz="4000" b="1" dirty="0">
                <a:effectLst>
                  <a:glow rad="127000">
                    <a:schemeClr val="tx1"/>
                  </a:glow>
                </a:effectLst>
                <a:latin typeface="Arial" charset="0"/>
                <a:ea typeface="ＭＳ Ｐゴシック" charset="0"/>
                <a:cs typeface="ＭＳ Ｐゴシック" charset="0"/>
              </a:rPr>
              <a:t>I tell </a:t>
            </a:r>
            <a:r>
              <a:rPr lang="en-US" sz="4000" b="1" dirty="0" smtClean="0">
                <a:effectLst>
                  <a:glow rad="127000">
                    <a:schemeClr val="tx1"/>
                  </a:glow>
                </a:effectLst>
                <a:latin typeface="Arial" charset="0"/>
                <a:ea typeface="ＭＳ Ｐゴシック" charset="0"/>
                <a:cs typeface="ＭＳ Ｐゴシック" charset="0"/>
              </a:rPr>
              <a:t>you</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u="sng" dirty="0" smtClean="0">
                <a:effectLst>
                  <a:glow rad="127000">
                    <a:schemeClr val="tx1"/>
                  </a:glow>
                </a:effectLst>
                <a:latin typeface="Arial" charset="0"/>
                <a:ea typeface="ＭＳ Ｐゴシック" charset="0"/>
                <a:cs typeface="ＭＳ Ｐゴシック" charset="0"/>
              </a:rPr>
              <a:t>6 Issues:</a:t>
            </a:r>
            <a:endParaRPr lang="en-US" sz="4000" b="1" u="sng"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Murder</a:t>
            </a:r>
          </a:p>
          <a:p>
            <a:pPr>
              <a:defRPr/>
            </a:pPr>
            <a:r>
              <a:rPr lang="en-US" sz="4000" b="1" dirty="0" smtClean="0">
                <a:effectLst>
                  <a:glow rad="127000">
                    <a:schemeClr val="tx1"/>
                  </a:glow>
                </a:effectLst>
                <a:latin typeface="Arial" charset="0"/>
                <a:ea typeface="ＭＳ Ｐゴシック" charset="0"/>
                <a:cs typeface="ＭＳ Ｐゴシック" charset="0"/>
              </a:rPr>
              <a:t>Adultery</a:t>
            </a:r>
          </a:p>
          <a:p>
            <a:pPr>
              <a:defRPr/>
            </a:pPr>
            <a:r>
              <a:rPr lang="en-US" sz="4000" b="1" dirty="0" smtClean="0">
                <a:effectLst>
                  <a:glow rad="127000">
                    <a:schemeClr val="tx1"/>
                  </a:glow>
                </a:effectLst>
                <a:latin typeface="Arial" charset="0"/>
                <a:ea typeface="ＭＳ Ｐゴシック" charset="0"/>
                <a:cs typeface="ＭＳ Ｐゴシック" charset="0"/>
              </a:rPr>
              <a:t>Divorce</a:t>
            </a:r>
          </a:p>
          <a:p>
            <a:pPr>
              <a:defRPr/>
            </a:pPr>
            <a:r>
              <a:rPr lang="en-US" sz="4000" b="1" dirty="0" smtClean="0">
                <a:effectLst>
                  <a:glow rad="127000">
                    <a:schemeClr val="tx1"/>
                  </a:glow>
                </a:effectLst>
                <a:latin typeface="Arial" charset="0"/>
                <a:ea typeface="ＭＳ Ｐゴシック" charset="0"/>
                <a:cs typeface="ＭＳ Ｐゴシック" charset="0"/>
              </a:rPr>
              <a:t>Vows</a:t>
            </a:r>
          </a:p>
          <a:p>
            <a:pPr>
              <a:defRPr/>
            </a:pPr>
            <a:r>
              <a:rPr lang="en-US" sz="4000" b="1" dirty="0" smtClean="0">
                <a:effectLst>
                  <a:glow rad="127000">
                    <a:schemeClr val="tx1"/>
                  </a:glow>
                </a:effectLst>
                <a:latin typeface="Arial" charset="0"/>
                <a:ea typeface="ＭＳ Ｐゴシック" charset="0"/>
                <a:cs typeface="ＭＳ Ｐゴシック" charset="0"/>
              </a:rPr>
              <a:t>Revenge</a:t>
            </a:r>
          </a:p>
          <a:p>
            <a:pPr>
              <a:defRPr/>
            </a:pPr>
            <a:r>
              <a:rPr lang="en-US" sz="4000" b="1" dirty="0" smtClean="0">
                <a:effectLst>
                  <a:glow rad="127000">
                    <a:schemeClr val="tx1"/>
                  </a:glow>
                </a:effectLst>
                <a:latin typeface="Arial" charset="0"/>
                <a:ea typeface="ＭＳ Ｐゴシック" charset="0"/>
                <a:cs typeface="ＭＳ Ｐゴシック" charset="0"/>
              </a:rPr>
              <a:t>Enemies</a:t>
            </a:r>
            <a:endParaRPr lang="en-US" sz="40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External purity </a:t>
            </a:r>
            <a:r>
              <a:rPr lang="en-US" sz="3200" b="1" dirty="0" smtClean="0">
                <a:effectLst>
                  <a:glow rad="127000">
                    <a:schemeClr val="tx1"/>
                  </a:glow>
                </a:effectLst>
                <a:latin typeface="Arial" charset="0"/>
                <a:ea typeface="ＭＳ Ｐゴシック" charset="0"/>
                <a:cs typeface="ＭＳ Ｐゴシック" charset="0"/>
              </a:rPr>
              <a:t>won</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a:t>
            </a:r>
            <a:r>
              <a:rPr lang="en-US" sz="3200" b="1" dirty="0" smtClean="0">
                <a:effectLst>
                  <a:glow rad="127000">
                    <a:schemeClr val="tx1"/>
                  </a:glow>
                </a:effectLst>
                <a:latin typeface="Arial" charset="0"/>
                <a:ea typeface="ＭＳ Ｐゴシック" charset="0"/>
                <a:cs typeface="ＭＳ Ｐゴシック" charset="0"/>
              </a:rPr>
              <a:t>enter the kingdom (20)</a:t>
            </a:r>
            <a:endParaRPr lang="en-US" sz="32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Pharisee Teaching</a:t>
            </a:r>
            <a:endParaRPr lang="en-US" sz="4000" b="1" dirty="0">
              <a:effectLst>
                <a:glow rad="635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God</a:t>
            </a:r>
            <a:r>
              <a:rPr lang="uk-UA" sz="4000" b="1" dirty="0" smtClean="0">
                <a:effectLst>
                  <a:glow rad="635000">
                    <a:schemeClr val="tx1"/>
                  </a:glow>
                </a:effectLst>
                <a:latin typeface="Arial" charset="0"/>
                <a:ea typeface="ＭＳ Ｐゴシック" charset="0"/>
                <a:cs typeface="ＭＳ Ｐゴシック" charset="0"/>
              </a:rPr>
              <a:t>'</a:t>
            </a:r>
            <a:r>
              <a:rPr lang="en-US" sz="4000" b="1" dirty="0" smtClean="0">
                <a:effectLst>
                  <a:glow rad="635000">
                    <a:schemeClr val="tx1"/>
                  </a:glow>
                </a:effectLst>
                <a:latin typeface="Arial" charset="0"/>
                <a:ea typeface="ＭＳ Ｐゴシック" charset="0"/>
                <a:cs typeface="ＭＳ Ｐゴシック" charset="0"/>
              </a:rPr>
              <a:t>s </a:t>
            </a:r>
            <a:r>
              <a:rPr lang="en-US" sz="4000" b="1" dirty="0" smtClean="0">
                <a:effectLst>
                  <a:glow rad="635000">
                    <a:schemeClr val="tx1"/>
                  </a:glow>
                </a:effectLst>
                <a:latin typeface="Arial" charset="0"/>
                <a:ea typeface="ＭＳ Ｐゴシック" charset="0"/>
                <a:cs typeface="ＭＳ Ｐゴシック" charset="0"/>
              </a:rPr>
              <a:t>True Intent</a:t>
            </a:r>
            <a:endParaRPr lang="en-US" sz="40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80099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38224" y="29469"/>
            <a:ext cx="3905776" cy="6828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I tell you that unless your righteousness surpasses that of the Pharisees and the teachers of the law, you will certainly not enter the kingdom of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9403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Sin comes from the attitudes of the heart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t="6819"/>
          <a:stretch/>
        </p:blipFill>
        <p:spPr>
          <a:xfrm>
            <a:off x="340910" y="1804846"/>
            <a:ext cx="8128000" cy="5053153"/>
          </a:xfrm>
          <a:prstGeom prst="rect">
            <a:avLst/>
          </a:prstGeom>
        </p:spPr>
      </p:pic>
    </p:spTree>
    <p:extLst>
      <p:ext uri="{BB962C8B-B14F-4D97-AF65-F5344CB8AC3E}">
        <p14:creationId xmlns:p14="http://schemas.microsoft.com/office/powerpoint/2010/main" val="1845570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Relationships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r="6471"/>
          <a:stretch/>
        </p:blipFill>
        <p:spPr>
          <a:xfrm>
            <a:off x="-71526" y="0"/>
            <a:ext cx="9215526" cy="6858000"/>
          </a:xfrm>
          <a:prstGeom prst="rect">
            <a:avLst/>
          </a:prstGeom>
        </p:spPr>
      </p:pic>
    </p:spTree>
    <p:extLst>
      <p:ext uri="{BB962C8B-B14F-4D97-AF65-F5344CB8AC3E}">
        <p14:creationId xmlns:p14="http://schemas.microsoft.com/office/powerpoint/2010/main" val="217271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Pharisee Masks or Internal Holiness?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715540"/>
            <a:ext cx="9152265" cy="6142460"/>
          </a:xfrm>
          <a:prstGeom prst="rect">
            <a:avLst/>
          </a:prstGeom>
        </p:spPr>
      </p:pic>
    </p:spTree>
    <p:extLst>
      <p:ext uri="{BB962C8B-B14F-4D97-AF65-F5344CB8AC3E}">
        <p14:creationId xmlns:p14="http://schemas.microsoft.com/office/powerpoint/2010/main" val="539661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112" y="2301358"/>
            <a:ext cx="9144000" cy="269397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that it was said to the people long ago,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murder, and anyone who murders will be subject to </a:t>
            </a:r>
            <a:r>
              <a:rPr lang="en-US" sz="3600" b="1" dirty="0" smtClean="0">
                <a:effectLst>
                  <a:glow rad="127000">
                    <a:schemeClr val="tx1"/>
                  </a:glow>
                </a:effectLst>
                <a:latin typeface="Arial" charset="0"/>
                <a:ea typeface="ＭＳ Ｐゴシック" charset="0"/>
                <a:cs typeface="ＭＳ Ｐゴシック" charset="0"/>
              </a:rPr>
              <a:t>judgment</a:t>
            </a:r>
            <a:r>
              <a:rPr lang="uk-UA"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41193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07166"/>
            <a:ext cx="9144000" cy="426030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 tell you that anyone who is angry with his brother will be subject to judgment. Again, anyone who says to his brother, </a:t>
            </a:r>
            <a:r>
              <a:rPr lang="uk-UA"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Raca</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is answerable to the Sanhedrin. But anyone who says,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fool</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will be in danger of the fire of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4174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59021"/>
            <a:ext cx="9144000" cy="445786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if you are offering your gift at the altar and there remember that your brother has something against you, </a:t>
            </a:r>
            <a:r>
              <a:rPr lang="en-US" sz="3600" b="1" baseline="30000" dirty="0" smtClean="0">
                <a:effectLst>
                  <a:glow rad="127000">
                    <a:schemeClr val="tx1"/>
                  </a:glow>
                </a:effectLst>
                <a:latin typeface="Arial" charset="0"/>
                <a:ea typeface="ＭＳ Ｐゴシック" charset="0"/>
                <a:cs typeface="ＭＳ Ｐゴシック" charset="0"/>
              </a:rPr>
              <a:t>24</a:t>
            </a:r>
            <a:r>
              <a:rPr lang="en-US" sz="3600" b="1" dirty="0" smtClean="0">
                <a:effectLst>
                  <a:glow rad="127000">
                    <a:schemeClr val="tx1"/>
                  </a:glow>
                </a:effectLst>
                <a:latin typeface="Arial" charset="0"/>
                <a:ea typeface="ＭＳ Ｐゴシック" charset="0"/>
                <a:cs typeface="ＭＳ Ｐゴシック" charset="0"/>
              </a:rPr>
              <a:t>leave </a:t>
            </a:r>
            <a:r>
              <a:rPr lang="en-US" sz="3600" b="1" dirty="0">
                <a:effectLst>
                  <a:glow rad="127000">
                    <a:schemeClr val="tx1"/>
                  </a:glow>
                </a:effectLst>
                <a:latin typeface="Arial" charset="0"/>
                <a:ea typeface="ＭＳ Ｐゴシック" charset="0"/>
                <a:cs typeface="ＭＳ Ｐゴシック" charset="0"/>
              </a:rPr>
              <a:t>your gift there in front of the altar. First go and be reconciled to your brother; then come and offer your </a:t>
            </a:r>
            <a:r>
              <a:rPr lang="en-US" sz="3600" b="1" dirty="0" smtClean="0">
                <a:effectLst>
                  <a:glow rad="127000">
                    <a:schemeClr val="tx1"/>
                  </a:glow>
                </a:effectLst>
                <a:latin typeface="Arial" charset="0"/>
                <a:ea typeface="ＭＳ Ｐゴシック" charset="0"/>
                <a:cs typeface="ＭＳ Ｐゴシック" charset="0"/>
              </a:rPr>
              <a:t>gift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:23-24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281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44247"/>
            <a:ext cx="9144000" cy="571375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Settle </a:t>
            </a:r>
            <a:r>
              <a:rPr lang="en-US" sz="3600" b="1" dirty="0">
                <a:effectLst>
                  <a:glow rad="127000">
                    <a:schemeClr val="tx1"/>
                  </a:glow>
                </a:effectLst>
                <a:latin typeface="Arial" charset="0"/>
                <a:ea typeface="ＭＳ Ｐゴシック" charset="0"/>
                <a:cs typeface="ＭＳ Ｐゴシック" charset="0"/>
              </a:rPr>
              <a:t>matters quickly with your adversary who is taking you to court. Do it while you are still with him on the way, or he may hand you over to the judge, and the judge may hand you over to the officer, and you may be thrown into prison. </a:t>
            </a:r>
            <a:r>
              <a:rPr lang="en-US" sz="3600" b="1" baseline="30000" dirty="0" smtClean="0">
                <a:effectLst>
                  <a:glow rad="127000">
                    <a:schemeClr val="tx1"/>
                  </a:glow>
                </a:effectLst>
                <a:latin typeface="Arial" charset="0"/>
                <a:ea typeface="ＭＳ Ｐゴシック" charset="0"/>
                <a:cs typeface="ＭＳ Ｐゴシック" charset="0"/>
              </a:rPr>
              <a:t>26</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tell you the truth, you will not get out until you have paid the last </a:t>
            </a:r>
            <a:r>
              <a:rPr lang="en-US" sz="3600" b="1" dirty="0" smtClean="0">
                <a:effectLst>
                  <a:glow rad="127000">
                    <a:schemeClr val="tx1"/>
                  </a:glow>
                </a:effectLst>
                <a:latin typeface="Arial" charset="0"/>
                <a:ea typeface="ＭＳ Ｐゴシック" charset="0"/>
                <a:cs typeface="ＭＳ Ｐゴシック" charset="0"/>
              </a:rPr>
              <a:t>penny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:25-26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5560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smtClean="0">
                <a:solidFill>
                  <a:srgbClr val="800000"/>
                </a:solidFill>
                <a:effectLst>
                  <a:glow rad="127000">
                    <a:schemeClr val="bg1"/>
                  </a:glow>
                </a:effectLst>
                <a:latin typeface="Arial" charset="0"/>
                <a:ea typeface="ＭＳ Ｐゴシック" charset="0"/>
                <a:cs typeface="ＭＳ Ｐゴシック" charset="0"/>
              </a:rPr>
              <a:t>relationships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
        <p:nvSpPr>
          <p:cNvPr id="5" name="Rectangle 2"/>
          <p:cNvSpPr txBox="1">
            <a:spLocks noChangeArrowheads="1"/>
          </p:cNvSpPr>
          <p:nvPr/>
        </p:nvSpPr>
        <p:spPr bwMode="auto">
          <a:xfrm rot="20941267">
            <a:off x="-217217" y="2006028"/>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chemeClr val="tx2"/>
                </a:solidFill>
                <a:effectLst>
                  <a:glow rad="127000">
                    <a:schemeClr val="bg1"/>
                  </a:glow>
                </a:effectLst>
                <a:latin typeface="Arial" charset="0"/>
                <a:ea typeface="ＭＳ Ｐゴシック" charset="0"/>
                <a:cs typeface="ＭＳ Ｐゴシック" charset="0"/>
              </a:rPr>
              <a:t>3 ways</a:t>
            </a:r>
            <a:endParaRPr lang="en-US" sz="115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208749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anger</a:t>
            </a:r>
            <a:r>
              <a:rPr lang="en-US" sz="4800" b="1" dirty="0" smtClean="0">
                <a:effectLst>
                  <a:glow rad="127000">
                    <a:schemeClr val="tx1"/>
                  </a:glow>
                </a:effectLst>
                <a:latin typeface="Arial" charset="0"/>
                <a:ea typeface="ＭＳ Ｐゴシック" charset="0"/>
                <a:cs typeface="ＭＳ Ｐゴシック" charset="0"/>
              </a:rPr>
              <a:t> (21-22).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926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112" y="2301358"/>
            <a:ext cx="9144000" cy="269397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that it was said to the people long ago,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murder, and anyone who murders will be subject to </a:t>
            </a:r>
            <a:r>
              <a:rPr lang="en-US" sz="3600" b="1" dirty="0" smtClean="0">
                <a:effectLst>
                  <a:glow rad="127000">
                    <a:schemeClr val="tx1"/>
                  </a:glow>
                </a:effectLst>
                <a:latin typeface="Arial" charset="0"/>
                <a:ea typeface="ＭＳ Ｐゴシック" charset="0"/>
                <a:cs typeface="ＭＳ Ｐゴシック" charset="0"/>
              </a:rPr>
              <a:t>judgment</a:t>
            </a:r>
            <a:r>
              <a:rPr lang="uk-UA"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97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Anger</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63600" y="927100"/>
            <a:ext cx="7416800" cy="5930900"/>
          </a:xfrm>
          <a:prstGeom prst="rect">
            <a:avLst/>
          </a:prstGeom>
        </p:spPr>
      </p:pic>
    </p:spTree>
    <p:extLst>
      <p:ext uri="{BB962C8B-B14F-4D97-AF65-F5344CB8AC3E}">
        <p14:creationId xmlns:p14="http://schemas.microsoft.com/office/powerpoint/2010/main" val="518117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07166"/>
            <a:ext cx="9144000" cy="426030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 tell you that anyone who is angry with his brother will be subject to judgment. Again, anyone who says to his brother, </a:t>
            </a:r>
            <a:r>
              <a:rPr lang="uk-UA"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Raca</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is answerable to the Sanhedrin. But anyone who says,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fool</a:t>
            </a:r>
            <a:r>
              <a:rPr lang="en-US" sz="3600" b="1" dirty="0" smtClean="0">
                <a:effectLst>
                  <a:glow rad="127000">
                    <a:schemeClr val="tx1"/>
                  </a:glow>
                </a:effectLst>
                <a:latin typeface="Arial" charset="0"/>
                <a:ea typeface="ＭＳ Ｐゴシック" charset="0"/>
                <a:cs typeface="ＭＳ Ｐゴシック" charset="0"/>
              </a:rPr>
              <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will be in danger of the fire of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entine's Day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28556"/>
            <a:ext cx="9144000" cy="2279035"/>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Which </a:t>
            </a:r>
            <a:r>
              <a:rPr lang="en-US" sz="4800" b="1" dirty="0">
                <a:effectLst>
                  <a:glow rad="127000">
                    <a:schemeClr val="tx1"/>
                  </a:glow>
                </a:effectLst>
                <a:latin typeface="Arial" charset="0"/>
                <a:ea typeface="ＭＳ Ｐゴシック" charset="0"/>
                <a:cs typeface="ＭＳ Ｐゴシック" charset="0"/>
              </a:rPr>
              <a:t>is more important to you—your vertical or horizontal </a:t>
            </a:r>
            <a:r>
              <a:rPr lang="en-US" sz="4800" b="1" dirty="0" smtClean="0">
                <a:effectLst>
                  <a:glow rad="127000">
                    <a:schemeClr val="tx1"/>
                  </a:glow>
                </a:effectLst>
                <a:latin typeface="Arial" charset="0"/>
                <a:ea typeface="ＭＳ Ｐゴシック" charset="0"/>
                <a:cs typeface="ＭＳ Ｐゴシック" charset="0"/>
              </a:rPr>
              <a:t>relationships?</a:t>
            </a:r>
            <a:endParaRPr lang="en-US" sz="4800" b="1" dirty="0">
              <a:effectLst>
                <a:glow rad="127000">
                  <a:schemeClr val="tx1"/>
                </a:glow>
              </a:effectLst>
              <a:latin typeface="Arial" charset="0"/>
              <a:ea typeface="ＭＳ Ｐゴシック" charset="0"/>
              <a:cs typeface="ＭＳ Ｐゴシック" charset="0"/>
            </a:endParaRPr>
          </a:p>
        </p:txBody>
      </p:sp>
      <p:sp>
        <p:nvSpPr>
          <p:cNvPr id="3" name="Quad Arrow 2"/>
          <p:cNvSpPr/>
          <p:nvPr/>
        </p:nvSpPr>
        <p:spPr bwMode="auto">
          <a:xfrm>
            <a:off x="2232740" y="183827"/>
            <a:ext cx="4678520" cy="4445273"/>
          </a:xfrm>
          <a:prstGeom prst="quadArrow">
            <a:avLst>
              <a:gd name="adj1" fmla="val 14231"/>
              <a:gd name="adj2" fmla="val 13855"/>
              <a:gd name="adj3" fmla="val 22500"/>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glow rad="228600">
                  <a:schemeClr val="tx1"/>
                </a:glow>
              </a:effectLst>
              <a:latin typeface="Comic Sans MS" pitchFamily="-112"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034"/>
          <a:stretch/>
        </p:blipFill>
        <p:spPr>
          <a:xfrm>
            <a:off x="0" y="1"/>
            <a:ext cx="775730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81314" y="49784"/>
            <a:ext cx="3362685" cy="6808216"/>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But </a:t>
            </a:r>
            <a:r>
              <a:rPr lang="en-US" sz="4000" b="1" dirty="0">
                <a:effectLst>
                  <a:glow rad="127000">
                    <a:schemeClr val="tx1"/>
                  </a:glow>
                </a:effectLst>
                <a:latin typeface="Arial" charset="0"/>
                <a:ea typeface="ＭＳ Ｐゴシック" charset="0"/>
                <a:cs typeface="ＭＳ Ｐゴシック" charset="0"/>
              </a:rPr>
              <a:t>I tell you that anyone who is angry with his brother will be subject to </a:t>
            </a:r>
            <a:r>
              <a:rPr lang="en-US" sz="4000" b="1" dirty="0" smtClean="0">
                <a:effectLst>
                  <a:glow rad="127000">
                    <a:schemeClr val="tx1"/>
                  </a:glow>
                </a:effectLst>
                <a:latin typeface="Arial" charset="0"/>
                <a:ea typeface="ＭＳ Ｐゴシック" charset="0"/>
                <a:cs typeface="ＭＳ Ｐゴシック" charset="0"/>
              </a:rPr>
              <a:t>judgment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(5:22a NIV)</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7161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4841"/>
          <a:stretch/>
        </p:blipFill>
        <p:spPr>
          <a:xfrm>
            <a:off x="0" y="-29332"/>
            <a:ext cx="9144000" cy="68873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Is anger just as bad as murder?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479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89560"/>
            <a:ext cx="9144000" cy="65684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5794592"/>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Is all anger sinful?</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 y="16711"/>
            <a:ext cx="4578265"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800000"/>
                </a:solidFill>
                <a:effectLst>
                  <a:glow rad="127000">
                    <a:schemeClr val="bg1"/>
                  </a:glow>
                </a:effectLst>
                <a:latin typeface="Arial" charset="0"/>
                <a:ea typeface="ＭＳ Ｐゴシック" charset="0"/>
                <a:cs typeface="ＭＳ Ｐゴシック" charset="0"/>
              </a:rPr>
              <a:t>Righteous Anger:</a:t>
            </a:r>
            <a:endParaRPr lang="en-US" sz="3600" b="1" dirty="0">
              <a:solidFill>
                <a:srgbClr val="800000"/>
              </a:solidFill>
              <a:effectLst>
                <a:glow rad="127000">
                  <a:schemeClr val="bg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1096831"/>
            <a:ext cx="4578265"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God</a:t>
            </a:r>
            <a:r>
              <a:rPr lang="uk-UA"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s rights violated</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565735" y="50134"/>
            <a:ext cx="4578265"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800000"/>
                </a:solidFill>
                <a:effectLst>
                  <a:glow rad="127000">
                    <a:schemeClr val="bg1"/>
                  </a:glow>
                </a:effectLst>
                <a:latin typeface="Arial" charset="0"/>
                <a:ea typeface="ＭＳ Ｐゴシック" charset="0"/>
                <a:cs typeface="ＭＳ Ｐゴシック" charset="0"/>
              </a:rPr>
              <a:t>Sinful Anger:</a:t>
            </a:r>
            <a:endParaRPr lang="en-US" sz="3600" b="1" dirty="0">
              <a:solidFill>
                <a:srgbClr val="800000"/>
              </a:solidFill>
              <a:effectLst>
                <a:glow rad="127000">
                  <a:schemeClr val="bg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565734" y="1130254"/>
            <a:ext cx="4578265"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Personal rights violated</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9306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17893"/>
            <a:ext cx="9144000" cy="177054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How are you doing with your anger?</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540000"/>
            <a:ext cx="9211733" cy="4318000"/>
          </a:xfrm>
          <a:prstGeom prst="rect">
            <a:avLst/>
          </a:prstGeom>
        </p:spPr>
      </p:pic>
    </p:spTree>
    <p:extLst>
      <p:ext uri="{BB962C8B-B14F-4D97-AF65-F5344CB8AC3E}">
        <p14:creationId xmlns:p14="http://schemas.microsoft.com/office/powerpoint/2010/main" val="3647161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Anger Outlets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87567"/>
            <a:ext cx="9144000" cy="6070705"/>
          </a:xfrm>
          <a:prstGeom prst="rect">
            <a:avLst/>
          </a:prstGeom>
        </p:spPr>
      </p:pic>
    </p:spTree>
    <p:extLst>
      <p:ext uri="{BB962C8B-B14F-4D97-AF65-F5344CB8AC3E}">
        <p14:creationId xmlns:p14="http://schemas.microsoft.com/office/powerpoint/2010/main" val="3647161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0777"/>
            <a:ext cx="9102168" cy="603955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You suffer most from your anger.</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7161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325" y="0"/>
            <a:ext cx="9343324"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9325" y="27938"/>
            <a:ext cx="9343324" cy="824350"/>
          </a:xfrm>
          <a:effectLst/>
          <a:extLst/>
        </p:spPr>
        <p:txBody>
          <a:bodyPr/>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Don</a:t>
            </a:r>
            <a:r>
              <a:rPr lang="uk-UA"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t say </a:t>
            </a:r>
            <a:r>
              <a:rPr lang="ru-RU"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i="1" dirty="0" err="1" smtClean="0">
                <a:solidFill>
                  <a:schemeClr val="tx2"/>
                </a:solidFill>
                <a:effectLst>
                  <a:glow rad="127000">
                    <a:schemeClr val="bg1"/>
                  </a:glow>
                </a:effectLst>
                <a:latin typeface="Arial" charset="0"/>
                <a:ea typeface="ＭＳ Ｐゴシック" charset="0"/>
                <a:cs typeface="ＭＳ Ｐゴシック" charset="0"/>
              </a:rPr>
              <a:t>Raca</a:t>
            </a:r>
            <a:r>
              <a:rPr lang="ru-RU"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 (</a:t>
            </a:r>
            <a:r>
              <a:rPr lang="ru-RU"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empty headed</a:t>
            </a:r>
            <a:r>
              <a:rPr lang="ru-RU"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768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3455" y="0"/>
            <a:ext cx="8345277"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0673"/>
            <a:ext cx="9143999" cy="1320211"/>
          </a:xfrm>
          <a:solidFill>
            <a:srgbClr val="000000"/>
          </a:solidFill>
          <a:effectLst/>
          <a:extLst/>
        </p:spPr>
        <p:txBody>
          <a:bodyPr/>
          <a:lstStyle/>
          <a:p>
            <a:pPr>
              <a:defRPr/>
            </a:pPr>
            <a:r>
              <a:rPr lang="en-US" sz="4000" b="1" dirty="0" smtClean="0">
                <a:effectLst/>
                <a:latin typeface="Arial" charset="0"/>
                <a:ea typeface="ＭＳ Ｐゴシック" charset="0"/>
                <a:cs typeface="ＭＳ Ｐゴシック" charset="0"/>
              </a:rPr>
              <a:t>What One Person</a:t>
            </a:r>
            <a:r>
              <a:rPr lang="uk-UA" sz="4000" b="1" dirty="0" smtClean="0">
                <a:effectLst/>
                <a:latin typeface="Arial" charset="0"/>
                <a:ea typeface="ＭＳ Ｐゴシック" charset="0"/>
                <a:cs typeface="ＭＳ Ｐゴシック" charset="0"/>
              </a:rPr>
              <a:t>'</a:t>
            </a:r>
            <a:r>
              <a:rPr lang="en-US" sz="4000" b="1" dirty="0" smtClean="0">
                <a:effectLst/>
                <a:latin typeface="Arial" charset="0"/>
                <a:ea typeface="ＭＳ Ｐゴシック" charset="0"/>
                <a:cs typeface="ＭＳ Ｐゴシック" charset="0"/>
              </a:rPr>
              <a:t>s Relationships are Built On</a:t>
            </a:r>
            <a:endParaRPr lang="en-US" sz="40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342252" y="1448420"/>
            <a:ext cx="3279140" cy="1553527"/>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1"/>
                </a:solidFill>
                <a:effectLst/>
                <a:latin typeface="Arial" charset="0"/>
                <a:ea typeface="ＭＳ Ｐゴシック" charset="0"/>
                <a:cs typeface="ＭＳ Ｐゴシック" charset="0"/>
              </a:rPr>
              <a:t>Mutual Respect, Trust, &amp; Understanding</a:t>
            </a:r>
            <a:endParaRPr lang="en-US" sz="2800" b="1" dirty="0">
              <a:solidFill>
                <a:schemeClr val="tx1"/>
              </a:solidFill>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864859" y="3242040"/>
            <a:ext cx="3279140" cy="227277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1"/>
                </a:solidFill>
                <a:effectLst/>
                <a:latin typeface="Arial" charset="0"/>
                <a:ea typeface="ＭＳ Ｐゴシック" charset="0"/>
                <a:cs typeface="ＭＳ Ｐゴシック" charset="0"/>
              </a:rPr>
              <a:t>Insult-Based Humor</a:t>
            </a:r>
            <a:endParaRPr lang="en-US" sz="2800" b="1" dirty="0">
              <a:solidFill>
                <a:schemeClr val="tx1"/>
              </a:solidFill>
              <a:effectLst/>
              <a:latin typeface="Arial" charset="0"/>
              <a:ea typeface="ＭＳ Ｐゴシック" charset="0"/>
              <a:cs typeface="ＭＳ Ｐゴシック" charset="0"/>
            </a:endParaRPr>
          </a:p>
        </p:txBody>
      </p:sp>
      <p:sp>
        <p:nvSpPr>
          <p:cNvPr id="3" name="Left Arrow 2"/>
          <p:cNvSpPr/>
          <p:nvPr/>
        </p:nvSpPr>
        <p:spPr bwMode="auto">
          <a:xfrm rot="20712800">
            <a:off x="3316928" y="1855037"/>
            <a:ext cx="1216171" cy="691781"/>
          </a:xfrm>
          <a:prstGeom prst="leftArrow">
            <a:avLst/>
          </a:prstGeom>
          <a:solidFill>
            <a:srgbClr val="00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Left Arrow 8"/>
          <p:cNvSpPr/>
          <p:nvPr/>
        </p:nvSpPr>
        <p:spPr bwMode="auto">
          <a:xfrm rot="979632">
            <a:off x="5488121" y="4194655"/>
            <a:ext cx="1216171" cy="691781"/>
          </a:xfrm>
          <a:prstGeom prst="lef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958001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1493"/>
            <a:ext cx="9144000" cy="70916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Good friends watch their words</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70658"/>
            <a:ext cx="9144000" cy="5787342"/>
          </a:xfrm>
          <a:prstGeom prst="rect">
            <a:avLst/>
          </a:prstGeom>
        </p:spPr>
      </p:pic>
    </p:spTree>
    <p:extLst>
      <p:ext uri="{BB962C8B-B14F-4D97-AF65-F5344CB8AC3E}">
        <p14:creationId xmlns:p14="http://schemas.microsoft.com/office/powerpoint/2010/main" val="1257401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919486"/>
          </a:xfrm>
          <a:effectLst>
            <a:outerShdw blurRad="63500" dist="35921" dir="2700000" algn="ctr" rotWithShape="0">
              <a:schemeClr val="tx2">
                <a:alpha val="74998"/>
              </a:schemeClr>
            </a:outerShdw>
          </a:effectLst>
          <a:extLst/>
        </p:spPr>
        <p:txBody>
          <a:bodyPr anchor="t"/>
          <a:lstStyle/>
          <a:p>
            <a:pPr>
              <a:defRPr/>
            </a:pPr>
            <a:r>
              <a:rPr lang="ru-RU" sz="6000" b="1" dirty="0" smtClean="0">
                <a:effectLst>
                  <a:glow rad="127000">
                    <a:schemeClr val="tx1"/>
                  </a:glow>
                </a:effectLst>
                <a:latin typeface="Arial" charset="0"/>
                <a:ea typeface="ＭＳ Ｐゴシック" charset="0"/>
                <a:cs typeface="ＭＳ Ｐゴシック" charset="0"/>
              </a:rPr>
              <a:t>"</a:t>
            </a:r>
            <a:r>
              <a:rPr lang="en-US" sz="6000" b="1" dirty="0" smtClean="0">
                <a:effectLst>
                  <a:glow rad="127000">
                    <a:schemeClr val="tx1"/>
                  </a:glow>
                </a:effectLst>
                <a:latin typeface="Arial" charset="0"/>
                <a:ea typeface="ＭＳ Ｐゴシック" charset="0"/>
                <a:cs typeface="ＭＳ Ｐゴシック" charset="0"/>
              </a:rPr>
              <a:t>You fool!</a:t>
            </a:r>
            <a:r>
              <a:rPr lang="ru-RU"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01748" y="-7669"/>
            <a:ext cx="6842252" cy="6842252"/>
          </a:xfrm>
          <a:prstGeom prst="rect">
            <a:avLst/>
          </a:prstGeom>
        </p:spPr>
      </p:pic>
      <p:sp>
        <p:nvSpPr>
          <p:cNvPr id="22" name="Donut 21"/>
          <p:cNvSpPr/>
          <p:nvPr/>
        </p:nvSpPr>
        <p:spPr bwMode="auto">
          <a:xfrm>
            <a:off x="2639074" y="379844"/>
            <a:ext cx="6119999" cy="6087631"/>
          </a:xfrm>
          <a:prstGeom prst="donut">
            <a:avLst>
              <a:gd name="adj" fmla="val 8592"/>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nvGrpSpPr>
          <p:cNvPr id="9" name="Group 8"/>
          <p:cNvGrpSpPr/>
          <p:nvPr/>
        </p:nvGrpSpPr>
        <p:grpSpPr>
          <a:xfrm>
            <a:off x="3370951" y="1121776"/>
            <a:ext cx="4652864" cy="4540302"/>
            <a:chOff x="3370951" y="1121776"/>
            <a:chExt cx="4652864" cy="4540302"/>
          </a:xfrm>
        </p:grpSpPr>
        <p:sp>
          <p:nvSpPr>
            <p:cNvPr id="8" name="Rectangle 7"/>
            <p:cNvSpPr/>
            <p:nvPr/>
          </p:nvSpPr>
          <p:spPr bwMode="auto">
            <a:xfrm>
              <a:off x="3370951" y="3204950"/>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bwMode="auto">
            <a:xfrm>
              <a:off x="6409557" y="3204950"/>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p:cNvSpPr/>
            <p:nvPr/>
          </p:nvSpPr>
          <p:spPr bwMode="auto">
            <a:xfrm rot="16200000">
              <a:off x="4896179" y="1733047"/>
              <a:ext cx="1614258" cy="39171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p:cNvSpPr/>
            <p:nvPr/>
          </p:nvSpPr>
          <p:spPr bwMode="auto">
            <a:xfrm rot="16200000">
              <a:off x="4922334" y="4656441"/>
              <a:ext cx="1543274" cy="46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2873992" y="2873991"/>
            <a:ext cx="6834585" cy="1086599"/>
          </a:xfrm>
          <a:effectLst>
            <a:outerShdw blurRad="63500" dist="35921" dir="2700000" algn="ctr" rotWithShape="0">
              <a:schemeClr val="tx2">
                <a:alpha val="74998"/>
              </a:schemeClr>
            </a:outerShdw>
          </a:effectLst>
          <a:extLst/>
        </p:spPr>
        <p:txBody>
          <a:bodyPr anchor="t"/>
          <a:lstStyle/>
          <a:p>
            <a:pPr>
              <a:defRPr/>
            </a:pPr>
            <a:r>
              <a:rPr lang="en-US" sz="6600" b="1" dirty="0" smtClean="0">
                <a:effectLst>
                  <a:glow rad="127000">
                    <a:schemeClr val="tx1"/>
                  </a:glow>
                </a:effectLst>
                <a:latin typeface="Arial" charset="0"/>
                <a:ea typeface="ＭＳ Ｐゴシック" charset="0"/>
                <a:cs typeface="ＭＳ Ｐゴシック" charset="0"/>
              </a:rPr>
              <a:t>The Wheel</a:t>
            </a:r>
            <a:endParaRPr lang="en-US" sz="6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16200000">
            <a:off x="-1948158" y="2897408"/>
            <a:ext cx="6834585"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smtClean="0">
                <a:effectLst>
                  <a:glow rad="127000">
                    <a:schemeClr val="tx1"/>
                  </a:glow>
                </a:effectLst>
                <a:latin typeface="Arial" charset="0"/>
                <a:ea typeface="ＭＳ Ｐゴシック" charset="0"/>
                <a:cs typeface="ＭＳ Ｐゴシック" charset="0"/>
              </a:rPr>
              <a:t>The Navigators</a:t>
            </a:r>
            <a:endParaRPr lang="en-US" sz="4000" b="1" i="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705310" y="3121860"/>
            <a:ext cx="3002995"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spc="-110" dirty="0" smtClean="0">
                <a:solidFill>
                  <a:schemeClr val="tx2"/>
                </a:solidFill>
                <a:effectLst/>
                <a:latin typeface="Arial Narrow"/>
                <a:ea typeface="ＭＳ Ｐゴシック" charset="0"/>
                <a:cs typeface="Arial Narrow"/>
              </a:rPr>
              <a:t>WITNESSING</a:t>
            </a:r>
            <a:endParaRPr lang="en-US" sz="2800" b="1" spc="-110" dirty="0">
              <a:solidFill>
                <a:schemeClr val="tx2"/>
              </a:solidFill>
              <a:effectLst/>
              <a:latin typeface="Arial Narrow"/>
              <a:ea typeface="ＭＳ Ｐゴシック" charset="0"/>
              <a:cs typeface="Arial Narrow"/>
            </a:endParaRPr>
          </a:p>
        </p:txBody>
      </p:sp>
      <p:sp>
        <p:nvSpPr>
          <p:cNvPr id="17" name="Rectangle 2"/>
          <p:cNvSpPr txBox="1">
            <a:spLocks noChangeArrowheads="1"/>
          </p:cNvSpPr>
          <p:nvPr/>
        </p:nvSpPr>
        <p:spPr bwMode="auto">
          <a:xfrm>
            <a:off x="5969445" y="3121860"/>
            <a:ext cx="2517289"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spc="-110" dirty="0" smtClean="0">
                <a:solidFill>
                  <a:schemeClr val="tx2"/>
                </a:solidFill>
                <a:effectLst/>
                <a:latin typeface="Arial Narrow"/>
                <a:ea typeface="ＭＳ Ｐゴシック" charset="0"/>
                <a:cs typeface="Arial Narrow"/>
              </a:rPr>
              <a:t>FELLOWSHIP</a:t>
            </a:r>
            <a:endParaRPr lang="en-US" sz="2800" b="1" spc="-110" dirty="0">
              <a:solidFill>
                <a:schemeClr val="tx2"/>
              </a:solidFill>
              <a:effectLst/>
              <a:latin typeface="Arial Narrow"/>
              <a:ea typeface="ＭＳ Ｐゴシック" charset="0"/>
              <a:cs typeface="Arial Narrow"/>
            </a:endParaRPr>
          </a:p>
        </p:txBody>
      </p:sp>
      <p:sp>
        <p:nvSpPr>
          <p:cNvPr id="18" name="Rectangle 2"/>
          <p:cNvSpPr txBox="1">
            <a:spLocks noChangeArrowheads="1"/>
          </p:cNvSpPr>
          <p:nvPr/>
        </p:nvSpPr>
        <p:spPr bwMode="auto">
          <a:xfrm>
            <a:off x="5448101" y="1246369"/>
            <a:ext cx="509474" cy="152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P</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A</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Y</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E</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endParaRPr lang="en-US" sz="2000" b="1" spc="-110" dirty="0">
              <a:solidFill>
                <a:schemeClr val="tx2"/>
              </a:solidFill>
              <a:effectLst/>
              <a:latin typeface="Arial Narrow"/>
              <a:ea typeface="ＭＳ Ｐゴシック" charset="0"/>
              <a:cs typeface="Arial Narrow"/>
            </a:endParaRPr>
          </a:p>
        </p:txBody>
      </p:sp>
      <p:grpSp>
        <p:nvGrpSpPr>
          <p:cNvPr id="26" name="Group 25"/>
          <p:cNvGrpSpPr/>
          <p:nvPr/>
        </p:nvGrpSpPr>
        <p:grpSpPr>
          <a:xfrm>
            <a:off x="4183067" y="3976530"/>
            <a:ext cx="3002995" cy="1940712"/>
            <a:chOff x="4183067" y="3976530"/>
            <a:chExt cx="3002995" cy="1940712"/>
          </a:xfrm>
        </p:grpSpPr>
        <p:sp>
          <p:nvSpPr>
            <p:cNvPr id="19" name="Rectangle 2"/>
            <p:cNvSpPr txBox="1">
              <a:spLocks noChangeArrowheads="1"/>
            </p:cNvSpPr>
            <p:nvPr/>
          </p:nvSpPr>
          <p:spPr bwMode="auto">
            <a:xfrm>
              <a:off x="5417561" y="4391967"/>
              <a:ext cx="509474" cy="152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W</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O</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R</a:t>
              </a:r>
              <a:br>
                <a:rPr lang="en-US" sz="2000" b="1" spc="-110" dirty="0" smtClean="0">
                  <a:solidFill>
                    <a:schemeClr val="tx2"/>
                  </a:solidFill>
                  <a:effectLst/>
                  <a:latin typeface="Arial Narrow"/>
                  <a:ea typeface="ＭＳ Ｐゴシック" charset="0"/>
                  <a:cs typeface="Arial Narrow"/>
                </a:rPr>
              </a:br>
              <a:r>
                <a:rPr lang="en-US" sz="2000" b="1" spc="-110" dirty="0" smtClean="0">
                  <a:solidFill>
                    <a:schemeClr val="tx2"/>
                  </a:solidFill>
                  <a:effectLst/>
                  <a:latin typeface="Arial Narrow"/>
                  <a:ea typeface="ＭＳ Ｐゴシック" charset="0"/>
                  <a:cs typeface="Arial Narrow"/>
                </a:rPr>
                <a:t>D</a:t>
              </a:r>
              <a:endParaRPr lang="en-US" sz="2000" b="1" spc="-110" dirty="0">
                <a:solidFill>
                  <a:schemeClr val="tx2"/>
                </a:solidFill>
                <a:effectLst/>
                <a:latin typeface="Arial Narrow"/>
                <a:ea typeface="ＭＳ Ｐゴシック" charset="0"/>
                <a:cs typeface="Arial Narrow"/>
              </a:endParaRPr>
            </a:p>
          </p:txBody>
        </p:sp>
        <p:sp>
          <p:nvSpPr>
            <p:cNvPr id="20" name="Rectangle 2"/>
            <p:cNvSpPr txBox="1">
              <a:spLocks noChangeArrowheads="1"/>
            </p:cNvSpPr>
            <p:nvPr/>
          </p:nvSpPr>
          <p:spPr bwMode="auto">
            <a:xfrm>
              <a:off x="4183067" y="3976530"/>
              <a:ext cx="3002995"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spc="-110" dirty="0" smtClean="0">
                  <a:solidFill>
                    <a:schemeClr val="tx2"/>
                  </a:solidFill>
                  <a:effectLst/>
                  <a:latin typeface="Arial Narrow"/>
                  <a:ea typeface="ＭＳ Ｐゴシック" charset="0"/>
                  <a:cs typeface="Arial Narrow"/>
                </a:rPr>
                <a:t>THE</a:t>
              </a:r>
              <a:endParaRPr lang="en-US" sz="2000" b="1" spc="-110" dirty="0">
                <a:solidFill>
                  <a:schemeClr val="tx2"/>
                </a:solidFill>
                <a:effectLst/>
                <a:latin typeface="Arial Narrow"/>
                <a:ea typeface="ＭＳ Ｐゴシック" charset="0"/>
                <a:cs typeface="Arial Narrow"/>
              </a:endParaRPr>
            </a:p>
          </p:txBody>
        </p:sp>
      </p:grpSp>
      <p:grpSp>
        <p:nvGrpSpPr>
          <p:cNvPr id="24" name="Group 23"/>
          <p:cNvGrpSpPr/>
          <p:nvPr/>
        </p:nvGrpSpPr>
        <p:grpSpPr>
          <a:xfrm>
            <a:off x="2752790" y="488093"/>
            <a:ext cx="5923849" cy="5988303"/>
            <a:chOff x="2752790" y="488093"/>
            <a:chExt cx="5923849" cy="5988303"/>
          </a:xfrm>
        </p:grpSpPr>
        <p:sp>
          <p:nvSpPr>
            <p:cNvPr id="16" name="Rectangle 15"/>
            <p:cNvSpPr/>
            <p:nvPr/>
          </p:nvSpPr>
          <p:spPr>
            <a:xfrm>
              <a:off x="2752790" y="488093"/>
              <a:ext cx="5923849" cy="5126499"/>
            </a:xfrm>
            <a:prstGeom prst="rect">
              <a:avLst/>
            </a:prstGeom>
            <a:noFill/>
          </p:spPr>
          <p:txBody>
            <a:bodyPr wrap="none" lIns="91440" tIns="45720" rIns="91440" bIns="45720">
              <a:prstTxWarp prst="textArchUpPour">
                <a:avLst>
                  <a:gd name="adj1" fmla="val 10910747"/>
                  <a:gd name="adj2" fmla="val 86089"/>
                </a:avLst>
              </a:prstTxWarp>
              <a:spAutoFit/>
            </a:bodyPr>
            <a:lstStyle/>
            <a:p>
              <a:pPr algn="ctr"/>
              <a:r>
                <a:rPr lang="en-US" sz="5400" b="1" cap="none" spc="0" dirty="0" smtClean="0">
                  <a:ln w="12700">
                    <a:solidFill>
                      <a:schemeClr val="tx2">
                        <a:satMod val="155000"/>
                      </a:schemeClr>
                    </a:solidFill>
                    <a:prstDash val="solid"/>
                  </a:ln>
                  <a:latin typeface="Arial"/>
                  <a:cs typeface="Arial"/>
                </a:rPr>
                <a:t>THE OBEDIENT CHRISTIAN</a:t>
              </a:r>
              <a:endParaRPr lang="en-US" sz="5400" b="1" cap="none" spc="0" dirty="0">
                <a:ln w="12700">
                  <a:solidFill>
                    <a:schemeClr val="tx2">
                      <a:satMod val="155000"/>
                    </a:schemeClr>
                  </a:solidFill>
                  <a:prstDash val="solid"/>
                </a:ln>
                <a:latin typeface="Arial"/>
                <a:cs typeface="Arial"/>
              </a:endParaRPr>
            </a:p>
          </p:txBody>
        </p:sp>
        <p:sp>
          <p:nvSpPr>
            <p:cNvPr id="28" name="Rectangle 2"/>
            <p:cNvSpPr txBox="1">
              <a:spLocks noChangeArrowheads="1"/>
            </p:cNvSpPr>
            <p:nvPr/>
          </p:nvSpPr>
          <p:spPr bwMode="auto">
            <a:xfrm rot="1282812">
              <a:off x="3697885" y="5673790"/>
              <a:ext cx="1812436"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IN</a:t>
              </a:r>
              <a:endParaRPr lang="en-US" b="1" spc="-110" dirty="0">
                <a:solidFill>
                  <a:schemeClr val="tx2"/>
                </a:solidFill>
                <a:effectLst/>
                <a:ea typeface="ＭＳ Ｐゴシック" charset="0"/>
              </a:endParaRPr>
            </a:p>
          </p:txBody>
        </p:sp>
        <p:sp>
          <p:nvSpPr>
            <p:cNvPr id="29" name="Rectangle 2"/>
            <p:cNvSpPr txBox="1">
              <a:spLocks noChangeArrowheads="1"/>
            </p:cNvSpPr>
            <p:nvPr/>
          </p:nvSpPr>
          <p:spPr bwMode="auto">
            <a:xfrm rot="260374">
              <a:off x="4830381" y="5888261"/>
              <a:ext cx="989831"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A</a:t>
              </a:r>
              <a:endParaRPr lang="en-US" b="1" spc="-110" dirty="0">
                <a:solidFill>
                  <a:schemeClr val="tx2"/>
                </a:solidFill>
                <a:effectLst/>
                <a:ea typeface="ＭＳ Ｐゴシック" charset="0"/>
              </a:endParaRPr>
            </a:p>
          </p:txBody>
        </p:sp>
        <p:sp>
          <p:nvSpPr>
            <p:cNvPr id="30" name="Rectangle 2"/>
            <p:cNvSpPr txBox="1">
              <a:spLocks noChangeArrowheads="1"/>
            </p:cNvSpPr>
            <p:nvPr/>
          </p:nvSpPr>
          <p:spPr bwMode="auto">
            <a:xfrm rot="20784551">
              <a:off x="5828403" y="5875422"/>
              <a:ext cx="725022"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T</a:t>
              </a:r>
              <a:endParaRPr lang="en-US" b="1" spc="-110" dirty="0">
                <a:solidFill>
                  <a:schemeClr val="tx2"/>
                </a:solidFill>
                <a:effectLst/>
                <a:ea typeface="ＭＳ Ｐゴシック" charset="0"/>
              </a:endParaRPr>
            </a:p>
          </p:txBody>
        </p:sp>
        <p:sp>
          <p:nvSpPr>
            <p:cNvPr id="33" name="Rectangle 2"/>
            <p:cNvSpPr txBox="1">
              <a:spLocks noChangeArrowheads="1"/>
            </p:cNvSpPr>
            <p:nvPr/>
          </p:nvSpPr>
          <p:spPr bwMode="auto">
            <a:xfrm rot="19950532">
              <a:off x="6506914" y="5664388"/>
              <a:ext cx="612996"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O</a:t>
              </a:r>
              <a:endParaRPr lang="en-US" b="1" spc="-110" dirty="0">
                <a:solidFill>
                  <a:schemeClr val="tx2"/>
                </a:solidFill>
                <a:effectLst/>
                <a:ea typeface="ＭＳ Ｐゴシック" charset="0"/>
              </a:endParaRPr>
            </a:p>
          </p:txBody>
        </p:sp>
        <p:sp>
          <p:nvSpPr>
            <p:cNvPr id="34" name="Rectangle 2"/>
            <p:cNvSpPr txBox="1">
              <a:spLocks noChangeArrowheads="1"/>
            </p:cNvSpPr>
            <p:nvPr/>
          </p:nvSpPr>
          <p:spPr bwMode="auto">
            <a:xfrm rot="19347339">
              <a:off x="6935120" y="5446158"/>
              <a:ext cx="501881"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N</a:t>
              </a:r>
              <a:endParaRPr lang="en-US" b="1" spc="-110" dirty="0">
                <a:solidFill>
                  <a:schemeClr val="tx2"/>
                </a:solidFill>
                <a:effectLst/>
                <a:ea typeface="ＭＳ Ｐゴシック" charset="0"/>
              </a:endParaRPr>
            </a:p>
          </p:txBody>
        </p:sp>
        <p:sp>
          <p:nvSpPr>
            <p:cNvPr id="35" name="Rectangle 2"/>
            <p:cNvSpPr txBox="1">
              <a:spLocks noChangeArrowheads="1"/>
            </p:cNvSpPr>
            <p:nvPr/>
          </p:nvSpPr>
          <p:spPr bwMode="auto">
            <a:xfrm rot="20454216">
              <a:off x="6327173" y="5777260"/>
              <a:ext cx="356957"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a:solidFill>
                    <a:schemeClr val="tx2"/>
                  </a:solidFill>
                  <a:effectLst/>
                  <a:ea typeface="ＭＳ Ｐゴシック" charset="0"/>
                </a:rPr>
                <a:t>I</a:t>
              </a:r>
              <a:endParaRPr lang="en-US" b="1" spc="-110" dirty="0">
                <a:solidFill>
                  <a:schemeClr val="tx2"/>
                </a:solidFill>
                <a:effectLst/>
                <a:ea typeface="ＭＳ Ｐゴシック" charset="0"/>
              </a:endParaRPr>
            </a:p>
          </p:txBody>
        </p:sp>
        <p:sp>
          <p:nvSpPr>
            <p:cNvPr id="36" name="Rectangle 2"/>
            <p:cNvSpPr txBox="1">
              <a:spLocks noChangeArrowheads="1"/>
            </p:cNvSpPr>
            <p:nvPr/>
          </p:nvSpPr>
          <p:spPr bwMode="auto">
            <a:xfrm rot="21425485">
              <a:off x="5384260" y="5906951"/>
              <a:ext cx="738064" cy="5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110" dirty="0" smtClean="0">
                  <a:solidFill>
                    <a:schemeClr val="tx2"/>
                  </a:solidFill>
                  <a:effectLst/>
                  <a:ea typeface="ＭＳ Ｐゴシック" charset="0"/>
                </a:rPr>
                <a:t>C</a:t>
              </a:r>
              <a:endParaRPr lang="en-US" b="1" spc="-110" dirty="0">
                <a:solidFill>
                  <a:schemeClr val="tx2"/>
                </a:solidFill>
                <a:effectLst/>
                <a:ea typeface="ＭＳ Ｐゴシック" charset="0"/>
              </a:endParaRPr>
            </a:p>
          </p:txBody>
        </p:sp>
      </p:grpSp>
    </p:spTree>
    <p:extLst>
      <p:ext uri="{BB962C8B-B14F-4D97-AF65-F5344CB8AC3E}">
        <p14:creationId xmlns:p14="http://schemas.microsoft.com/office/powerpoint/2010/main" val="36471619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1136383"/>
            <a:ext cx="8128000" cy="5245100"/>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quietly cursing anyone—even in your </a:t>
            </a:r>
            <a:r>
              <a:rPr lang="en-US" sz="4800" b="1" dirty="0" smtClean="0">
                <a:effectLst>
                  <a:glow rad="127000">
                    <a:schemeClr val="tx1"/>
                  </a:glow>
                </a:effectLst>
                <a:latin typeface="Arial" charset="0"/>
                <a:ea typeface="ＭＳ Ｐゴシック" charset="0"/>
                <a:cs typeface="ＭＳ Ｐゴシック" charset="0"/>
              </a:rPr>
              <a:t>heart?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5464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smtClean="0">
                <a:solidFill>
                  <a:srgbClr val="800000"/>
                </a:solidFill>
                <a:effectLst>
                  <a:glow rad="127000">
                    <a:schemeClr val="bg1"/>
                  </a:glow>
                </a:effectLst>
                <a:latin typeface="Arial" charset="0"/>
                <a:ea typeface="ＭＳ Ｐゴシック" charset="0"/>
                <a:cs typeface="ＭＳ Ｐゴシック" charset="0"/>
              </a:rPr>
              <a:t>relationships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92483260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anger</a:t>
            </a:r>
            <a:r>
              <a:rPr lang="en-US" sz="4800" b="1" dirty="0" smtClean="0">
                <a:effectLst>
                  <a:glow rad="127000">
                    <a:schemeClr val="tx1"/>
                  </a:glow>
                </a:effectLst>
                <a:latin typeface="Arial" charset="0"/>
                <a:ea typeface="ＭＳ Ｐゴシック" charset="0"/>
                <a:cs typeface="ＭＳ Ｐゴシック" charset="0"/>
              </a:rPr>
              <a:t> (21-22).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914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32110" y="49784"/>
            <a:ext cx="4811889" cy="322399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worship</a:t>
            </a:r>
            <a:r>
              <a:rPr lang="en-US" sz="4800" b="1" dirty="0" smtClean="0">
                <a:effectLst>
                  <a:glow rad="127000">
                    <a:schemeClr val="tx1"/>
                  </a:glow>
                </a:effectLst>
                <a:latin typeface="Arial" charset="0"/>
                <a:ea typeface="ＭＳ Ｐゴシック" charset="0"/>
                <a:cs typeface="ＭＳ Ｐゴシック" charset="0"/>
              </a:rPr>
              <a:t> (23-24).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4403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59021"/>
            <a:ext cx="9144000" cy="445786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if you are offering your gift at the altar and there remember that your brother has something against you, </a:t>
            </a:r>
            <a:r>
              <a:rPr lang="en-US" sz="3600" b="1" baseline="30000" dirty="0" smtClean="0">
                <a:effectLst>
                  <a:glow rad="127000">
                    <a:schemeClr val="tx1"/>
                  </a:glow>
                </a:effectLst>
                <a:latin typeface="Arial" charset="0"/>
                <a:ea typeface="ＭＳ Ｐゴシック" charset="0"/>
                <a:cs typeface="ＭＳ Ｐゴシック" charset="0"/>
              </a:rPr>
              <a:t>24</a:t>
            </a:r>
            <a:r>
              <a:rPr lang="en-US" sz="3600" b="1" dirty="0" smtClean="0">
                <a:effectLst>
                  <a:glow rad="127000">
                    <a:schemeClr val="tx1"/>
                  </a:glow>
                </a:effectLst>
                <a:latin typeface="Arial" charset="0"/>
                <a:ea typeface="ＭＳ Ｐゴシック" charset="0"/>
                <a:cs typeface="ＭＳ Ｐゴシック" charset="0"/>
              </a:rPr>
              <a:t>leave </a:t>
            </a:r>
            <a:r>
              <a:rPr lang="en-US" sz="3600" b="1" dirty="0">
                <a:effectLst>
                  <a:glow rad="127000">
                    <a:schemeClr val="tx1"/>
                  </a:glow>
                </a:effectLst>
                <a:latin typeface="Arial" charset="0"/>
                <a:ea typeface="ＭＳ Ｐゴシック" charset="0"/>
                <a:cs typeface="ＭＳ Ｐゴシック" charset="0"/>
              </a:rPr>
              <a:t>your gift there in front of the altar. First go and be reconciled to your brother; then come and offer your </a:t>
            </a:r>
            <a:r>
              <a:rPr lang="en-US" sz="3600" b="1" dirty="0" smtClean="0">
                <a:effectLst>
                  <a:glow rad="127000">
                    <a:schemeClr val="tx1"/>
                  </a:glow>
                </a:effectLst>
                <a:latin typeface="Arial" charset="0"/>
                <a:ea typeface="ＭＳ Ｐゴシック" charset="0"/>
                <a:cs typeface="ＭＳ Ｐゴシック" charset="0"/>
              </a:rPr>
              <a:t>gift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:23-24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smtClean="0">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510988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3986388"/>
            <a:ext cx="5743223" cy="2871612"/>
          </a:xfrm>
          <a:prstGeom prst="rect">
            <a:avLst/>
          </a:prstGeom>
        </p:spPr>
      </p:pic>
      <p:pic>
        <p:nvPicPr>
          <p:cNvPr id="3" name="Picture 2"/>
          <p:cNvPicPr>
            <a:picLocks noChangeAspect="1"/>
          </p:cNvPicPr>
          <p:nvPr/>
        </p:nvPicPr>
        <p:blipFill>
          <a:blip r:embed="rId4"/>
          <a:stretch>
            <a:fillRect/>
          </a:stretch>
        </p:blipFill>
        <p:spPr>
          <a:xfrm>
            <a:off x="4727863" y="1448420"/>
            <a:ext cx="4416136" cy="4318000"/>
          </a:xfrm>
          <a:prstGeom prst="rect">
            <a:avLst/>
          </a:prstGeom>
        </p:spPr>
      </p:pic>
      <p:sp>
        <p:nvSpPr>
          <p:cNvPr id="900098" name="Rectangle 2"/>
          <p:cNvSpPr>
            <a:spLocks noGrp="1" noChangeArrowheads="1"/>
          </p:cNvSpPr>
          <p:nvPr>
            <p:ph type="ctrTitle"/>
          </p:nvPr>
        </p:nvSpPr>
        <p:spPr>
          <a:xfrm>
            <a:off x="334180" y="368300"/>
            <a:ext cx="8304373" cy="1080120"/>
          </a:xfrm>
          <a:effectLst/>
          <a:extLst/>
        </p:spPr>
        <p:txBody>
          <a:bodyPr/>
          <a:lstStyle/>
          <a:p>
            <a:pPr>
              <a:defRPr/>
            </a:pPr>
            <a:r>
              <a:rPr lang="en-US" sz="4800" b="1" dirty="0" smtClean="0">
                <a:solidFill>
                  <a:schemeClr val="tx2"/>
                </a:solidFill>
                <a:effectLst>
                  <a:glow rad="127000">
                    <a:schemeClr val="bg1"/>
                  </a:glow>
                </a:effectLst>
                <a:latin typeface="Arial" charset="0"/>
                <a:ea typeface="ＭＳ Ｐゴシック" charset="0"/>
                <a:cs typeface="ＭＳ Ｐゴシック" charset="0"/>
              </a:rPr>
              <a:t>Too often we want revenge, not restoration</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8600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First </a:t>
            </a:r>
            <a:r>
              <a:rPr lang="en-US" sz="3600" b="1" dirty="0">
                <a:effectLst>
                  <a:glow rad="127000">
                    <a:schemeClr val="tx1"/>
                  </a:glow>
                </a:effectLst>
                <a:latin typeface="Arial" charset="0"/>
                <a:ea typeface="ＭＳ Ｐゴシック" charset="0"/>
                <a:cs typeface="ＭＳ Ｐゴシック" charset="0"/>
              </a:rPr>
              <a:t>go and be reconciled to your </a:t>
            </a:r>
            <a:r>
              <a:rPr lang="en-US" sz="3600" b="1" dirty="0" smtClean="0">
                <a:effectLst>
                  <a:glow rad="127000">
                    <a:schemeClr val="tx1"/>
                  </a:glow>
                </a:effectLst>
                <a:latin typeface="Arial" charset="0"/>
                <a:ea typeface="ＭＳ Ｐゴシック" charset="0"/>
                <a:cs typeface="ＭＳ Ｐゴシック" charset="0"/>
              </a:rPr>
              <a:t>brother [sister]</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71500" y="1352841"/>
            <a:ext cx="8001000" cy="5334000"/>
          </a:xfrm>
          <a:prstGeom prst="rect">
            <a:avLst/>
          </a:prstGeom>
        </p:spPr>
      </p:pic>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smtClean="0"/>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pPr>
            <a:r>
              <a:rPr lang="ru-RU" sz="3200" b="1" dirty="0" smtClean="0">
                <a:solidFill>
                  <a:srgbClr val="000000"/>
                </a:solidFill>
                <a:latin typeface="Trebuchet MS" charset="0"/>
                <a:ea typeface="ＭＳ Ｐゴシック" charset="0"/>
                <a:cs typeface="ＭＳ Ｐゴシック" charset="0"/>
              </a:rPr>
              <a:t>"</a:t>
            </a:r>
            <a:r>
              <a:rPr lang="en-US" sz="3200" b="1" dirty="0" smtClean="0">
                <a:solidFill>
                  <a:srgbClr val="000000"/>
                </a:solidFill>
                <a:latin typeface="Trebuchet MS" charset="0"/>
                <a:ea typeface="ＭＳ Ｐゴシック" charset="0"/>
                <a:cs typeface="ＭＳ Ｐゴシック" charset="0"/>
              </a:rPr>
              <a:t>Therefore </a:t>
            </a:r>
            <a:r>
              <a:rPr lang="en-US" sz="3200" b="1" dirty="0" smtClean="0">
                <a:solidFill>
                  <a:srgbClr val="000000"/>
                </a:solidFill>
                <a:latin typeface="Trebuchet MS" charset="0"/>
                <a:ea typeface="ＭＳ Ｐゴシック" charset="0"/>
                <a:cs typeface="ＭＳ Ｐゴシック" charset="0"/>
              </a:rPr>
              <a:t>if you are presenting your offering at the altar, and there remember that your brother has something against you, leave your offering there before the altar and go; first be reconciled to your brother, and then come and present your offering</a:t>
            </a:r>
            <a:r>
              <a:rPr lang="en-US" sz="3200" b="1" dirty="0" smtClean="0">
                <a:solidFill>
                  <a:srgbClr val="000000"/>
                </a:solidFill>
                <a:latin typeface="Trebuchet MS" charset="0"/>
                <a:ea typeface="ＭＳ Ｐゴシック" charset="0"/>
                <a:cs typeface="ＭＳ Ｐゴシック" charset="0"/>
              </a:rPr>
              <a:t>.</a:t>
            </a:r>
            <a:r>
              <a:rPr lang="ru-RU" altLang="ja-JP" sz="3200" b="1" dirty="0" smtClean="0">
                <a:solidFill>
                  <a:srgbClr val="000000"/>
                </a:solidFill>
                <a:latin typeface="Trebuchet MS" charset="0"/>
                <a:ea typeface="ＭＳ Ｐゴシック" charset="0"/>
                <a:cs typeface="ＭＳ Ｐゴシック" charset="0"/>
              </a:rPr>
              <a:t>"</a:t>
            </a:r>
            <a:endParaRPr lang="en-US" sz="3200" b="1" dirty="0" smtClean="0">
              <a:solidFill>
                <a:srgbClr val="000000"/>
              </a:solidFill>
              <a:latin typeface="Trebuchet MS" charset="0"/>
              <a:ea typeface="ＭＳ Ｐゴシック" charset="0"/>
              <a:cs typeface="ＭＳ Ｐゴシック"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800" smtClean="0">
              <a:solidFill>
                <a:srgbClr val="000000"/>
              </a:solidFill>
              <a:latin typeface="Arial" charset="0"/>
              <a:ea typeface="ＭＳ Ｐゴシック" charset="0"/>
              <a:cs typeface="ＭＳ Ｐゴシック" charset="0"/>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a:extLst/>
        </p:spPr>
        <p:txBody>
          <a:bodyPr wrap="none">
            <a:spAutoFit/>
          </a:bodyPr>
          <a:lstStyle/>
          <a:p>
            <a:pPr defTabSz="914400" eaLnBrk="0" fontAlgn="base" hangingPunct="0">
              <a:spcBef>
                <a:spcPct val="0"/>
              </a:spcBef>
              <a:spcAft>
                <a:spcPct val="0"/>
              </a:spcAft>
              <a:defRPr/>
            </a:pPr>
            <a:r>
              <a:rPr lang="en-US" sz="10600" dirty="0">
                <a:solidFill>
                  <a:srgbClr val="FF0000"/>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7921192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8915"/>
            <a:ext cx="9144000" cy="1338992"/>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Our altar is approaching God in worship—corporately or privately</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270077"/>
            <a:ext cx="9127916" cy="5587923"/>
          </a:xfrm>
          <a:prstGeom prst="rect">
            <a:avLst/>
          </a:prstGeom>
        </p:spPr>
      </p:pic>
    </p:spTree>
    <p:extLst>
      <p:ext uri="{BB962C8B-B14F-4D97-AF65-F5344CB8AC3E}">
        <p14:creationId xmlns:p14="http://schemas.microsoft.com/office/powerpoint/2010/main" val="2877077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67"/>
            <a:ext cx="9144000" cy="709168"/>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We all want good relationships, right?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758952"/>
            <a:ext cx="9144000" cy="6099048"/>
          </a:xfrm>
          <a:prstGeom prst="rect">
            <a:avLst/>
          </a:prstGeom>
        </p:spPr>
      </p:pic>
    </p:spTree>
    <p:extLst>
      <p:ext uri="{BB962C8B-B14F-4D97-AF65-F5344CB8AC3E}">
        <p14:creationId xmlns:p14="http://schemas.microsoft.com/office/powerpoint/2010/main" val="1717942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959491"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smtClean="0">
                <a:cs typeface="+mj-cs"/>
              </a:rPr>
              <a:t>The </a:t>
            </a:r>
            <a:r>
              <a:rPr lang="en-US" dirty="0" smtClean="0">
                <a:cs typeface="+mj-cs"/>
              </a:rPr>
              <a:t>Lord</a:t>
            </a:r>
            <a:r>
              <a:rPr lang="uk-UA" altLang="ja-JP" dirty="0" smtClean="0">
                <a:cs typeface="+mj-cs"/>
              </a:rPr>
              <a:t>'</a:t>
            </a:r>
            <a:r>
              <a:rPr lang="en-US" dirty="0" smtClean="0">
                <a:cs typeface="+mj-cs"/>
              </a:rPr>
              <a:t>s </a:t>
            </a:r>
            <a:r>
              <a:rPr lang="en-US" dirty="0" smtClean="0">
                <a:cs typeface="+mj-cs"/>
              </a:rPr>
              <a:t>Supper</a:t>
            </a:r>
          </a:p>
        </p:txBody>
      </p:sp>
      <p:pic>
        <p:nvPicPr>
          <p:cNvPr id="258051" name="Picture 4" descr="Lord's Supper"/>
          <p:cNvPicPr>
            <a:picLocks noChangeAspect="1" noChangeArrowheads="1"/>
          </p:cNvPicPr>
          <p:nvPr/>
        </p:nvPicPr>
        <p:blipFill>
          <a:blip r:embed="rId3">
            <a:extLst>
              <a:ext uri="{28A0092B-C50C-407E-A947-70E740481C1C}">
                <a14:useLocalDpi xmlns:a14="http://schemas.microsoft.com/office/drawing/2010/main" val="0"/>
              </a:ext>
            </a:extLst>
          </a:blip>
          <a:srcRect t="61020"/>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5" descr="Lord's Supper"/>
          <p:cNvPicPr>
            <a:picLocks noChangeAspect="1" noChangeArrowheads="1"/>
          </p:cNvPicPr>
          <p:nvPr/>
        </p:nvPicPr>
        <p:blipFill>
          <a:blip r:embed="rId3">
            <a:extLst>
              <a:ext uri="{28A0092B-C50C-407E-A947-70E740481C1C}">
                <a14:useLocalDpi xmlns:a14="http://schemas.microsoft.com/office/drawing/2010/main" val="0"/>
              </a:ext>
            </a:extLst>
          </a:blip>
          <a:srcRect t="12041" r="44000" b="53673"/>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03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9491"/>
                                        </p:tgtEl>
                                        <p:attrNameLst>
                                          <p:attrName>style.visibility</p:attrName>
                                        </p:attrNameLst>
                                      </p:cBhvr>
                                      <p:to>
                                        <p:strVal val="visible"/>
                                      </p:to>
                                    </p:set>
                                    <p:animEffect transition="in" filter="dissolve">
                                      <p:cBhvr>
                                        <p:cTn id="7" dur="500"/>
                                        <p:tgtEl>
                                          <p:spTgt spid="959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a:extLst/>
        </p:spPr>
        <p:txBody>
          <a:bodyPr wrap="none" anchor="ctr"/>
          <a:lstStyle/>
          <a:p>
            <a:pPr defTabSz="914400" eaLnBrk="0" fontAlgn="base" hangingPunct="0">
              <a:spcBef>
                <a:spcPct val="0"/>
              </a:spcBef>
              <a:spcAft>
                <a:spcPct val="0"/>
              </a:spcAft>
              <a:defRPr/>
            </a:pPr>
            <a:endParaRPr lang="en-US" sz="2400">
              <a:solidFill>
                <a:srgbClr val="2F1311"/>
              </a:solidFill>
              <a:latin typeface="Arial" charset="0"/>
              <a:ea typeface="ＭＳ Ｐゴシック" charset="0"/>
              <a:cs typeface="ＭＳ Ｐゴシック" charset="0"/>
            </a:endParaRPr>
          </a:p>
        </p:txBody>
      </p:sp>
      <p:sp>
        <p:nvSpPr>
          <p:cNvPr id="961539"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smtClean="0">
                <a:cs typeface="+mj-cs"/>
              </a:rPr>
              <a:t>The Four Directions</a:t>
            </a:r>
          </a:p>
        </p:txBody>
      </p:sp>
      <p:sp>
        <p:nvSpPr>
          <p:cNvPr id="26009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tabLst>
                <a:tab pos="3886200" algn="l"/>
                <a:tab pos="4114800" algn="l"/>
                <a:tab pos="4800600" algn="l"/>
                <a:tab pos="5600700" algn="l"/>
                <a:tab pos="5715000" algn="l"/>
              </a:tabLst>
            </a:pPr>
            <a:endParaRPr lang="en-US" smtClean="0">
              <a:solidFill>
                <a:srgbClr val="2F1311"/>
              </a:solidFill>
              <a:latin typeface="Arial" charset="0"/>
              <a:ea typeface="ＭＳ Ｐゴシック" charset="0"/>
              <a:cs typeface="ＭＳ Ｐゴシック" charset="0"/>
            </a:endParaRPr>
          </a:p>
        </p:txBody>
      </p:sp>
      <p:graphicFrame>
        <p:nvGraphicFramePr>
          <p:cNvPr id="961541" name="Group 5"/>
          <p:cNvGraphicFramePr>
            <a:graphicFrameLocks noGrp="1"/>
          </p:cNvGraphicFramePr>
          <p:nvPr/>
        </p:nvGraphicFramePr>
        <p:xfrm>
          <a:off x="0" y="1066800"/>
          <a:ext cx="7848600" cy="5791201"/>
        </p:xfrm>
        <a:graphic>
          <a:graphicData uri="http://schemas.openxmlformats.org/drawingml/2006/table">
            <a:tbl>
              <a:tblPr/>
              <a:tblGrid>
                <a:gridCol w="1295400"/>
                <a:gridCol w="3073400"/>
                <a:gridCol w="3479800"/>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charset="0"/>
                          <a:ea typeface="ＭＳ Ｐゴシック" charset="0"/>
                          <a:cs typeface="Arial" charset="0"/>
                        </a:rPr>
                        <a:t>Look</a:t>
                      </a:r>
                      <a:endParaRPr kumimoji="0" lang="en-US" sz="2800" b="1" i="1"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ＭＳ Ｐゴシック"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ＭＳ Ｐゴシック" charset="0"/>
                          <a:cs typeface="Arial" charset="0"/>
                        </a:rPr>
                        <a:t>(Jewish)</a:t>
                      </a:r>
                      <a:endParaRPr kumimoji="0" lang="en-US" altLang="zh-CN" sz="5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Arial" charset="0"/>
                          <a:ea typeface="ＭＳ Ｐゴシック" charset="0"/>
                          <a:cs typeface="Arial" charset="0"/>
                        </a:rPr>
                        <a:t>Lord</a:t>
                      </a:r>
                      <a:r>
                        <a:rPr kumimoji="0" lang="uk-UA" altLang="zh-CN" sz="3200" b="1" i="1"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zh-CN" sz="3200" b="1" i="1" u="none" strike="noStrike" cap="none" normalizeH="0" baseline="0" dirty="0" smtClean="0">
                          <a:ln>
                            <a:noFill/>
                          </a:ln>
                          <a:solidFill>
                            <a:srgbClr val="000000"/>
                          </a:solidFill>
                          <a:effectLst/>
                          <a:latin typeface="Arial" charset="0"/>
                          <a:ea typeface="ＭＳ Ｐゴシック" charset="0"/>
                          <a:cs typeface="Arial" charset="0"/>
                        </a:rPr>
                        <a:t>s </a:t>
                      </a:r>
                      <a:r>
                        <a:rPr kumimoji="0" lang="en-US" altLang="zh-CN" sz="3200" b="1" i="1" u="none" strike="noStrike" cap="none" normalizeH="0" baseline="0" dirty="0">
                          <a:ln>
                            <a:noFill/>
                          </a:ln>
                          <a:solidFill>
                            <a:srgbClr val="000000"/>
                          </a:solidFill>
                          <a:effectLst/>
                          <a:latin typeface="Arial" charset="0"/>
                          <a:ea typeface="ＭＳ Ｐゴシック" charset="0"/>
                          <a:cs typeface="Arial" charset="0"/>
                        </a:rPr>
                        <a:t>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ＭＳ Ｐゴシック"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Outward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Back</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Forward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ＭＳ Ｐゴシック" charset="0"/>
                          <a:cs typeface="Arial" charset="0"/>
                        </a:rPr>
                        <a:t>Inward</a:t>
                      </a:r>
                      <a:endParaRPr kumimoji="0" lang="en-US" altLang="zh-CN" sz="4000" b="0" i="1"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6011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r>
              <a:rPr lang="en-US" altLang="zh-CN" sz="1100" smtClean="0">
                <a:solidFill>
                  <a:srgbClr val="2F1311"/>
                </a:solidFill>
                <a:latin typeface="Times" charset="0"/>
                <a:ea typeface="宋体" charset="0"/>
                <a:cs typeface="宋体" charset="0"/>
              </a:rPr>
              <a:t/>
            </a:r>
            <a:br>
              <a:rPr lang="en-US" altLang="zh-CN" sz="1100" smtClean="0">
                <a:solidFill>
                  <a:srgbClr val="2F1311"/>
                </a:solidFill>
                <a:latin typeface="Times" charset="0"/>
                <a:ea typeface="宋体" charset="0"/>
                <a:cs typeface="宋体" charset="0"/>
              </a:rPr>
            </a:br>
            <a:endParaRPr lang="en-US" altLang="zh-CN" smtClean="0">
              <a:solidFill>
                <a:srgbClr val="2F1311"/>
              </a:solidFill>
              <a:latin typeface="Arial" charset="0"/>
              <a:ea typeface="宋体" charset="0"/>
              <a:cs typeface="宋体" charset="0"/>
            </a:endParaRPr>
          </a:p>
        </p:txBody>
      </p:sp>
      <p:sp>
        <p:nvSpPr>
          <p:cNvPr id="260120" name="Text Box 27"/>
          <p:cNvSpPr txBox="1">
            <a:spLocks noChangeArrowheads="1"/>
          </p:cNvSpPr>
          <p:nvPr/>
        </p:nvSpPr>
        <p:spPr bwMode="auto">
          <a:xfrm>
            <a:off x="5181600" y="90488"/>
            <a:ext cx="2590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1800" smtClean="0">
                <a:solidFill>
                  <a:srgbClr val="DDDDDD"/>
                </a:solidFill>
                <a:latin typeface="Tahoma" charset="0"/>
              </a:rPr>
              <a:t>(Adapted from David Watson, </a:t>
            </a:r>
            <a:r>
              <a:rPr lang="en-US" sz="1800" i="1" smtClean="0">
                <a:solidFill>
                  <a:srgbClr val="DDDDDD"/>
                </a:solidFill>
                <a:latin typeface="Tahoma" charset="0"/>
              </a:rPr>
              <a:t>I Believe in the Holy Spirit</a:t>
            </a:r>
            <a:r>
              <a:rPr lang="en-US" sz="1800" smtClean="0">
                <a:solidFill>
                  <a:srgbClr val="DDDDDD"/>
                </a:solidFill>
                <a:latin typeface="Tahoma" charset="0"/>
              </a:rPr>
              <a:t>)</a:t>
            </a:r>
          </a:p>
        </p:txBody>
      </p:sp>
      <p:pic>
        <p:nvPicPr>
          <p:cNvPr id="260121" name="Picture 28" descr="j02386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1565" name="Oval 29"/>
          <p:cNvSpPr>
            <a:spLocks noChangeArrowheads="1"/>
          </p:cNvSpPr>
          <p:nvPr/>
        </p:nvSpPr>
        <p:spPr bwMode="auto">
          <a:xfrm>
            <a:off x="4067175" y="2430463"/>
            <a:ext cx="3817938" cy="11430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800" smtClean="0">
              <a:solidFill>
                <a:srgbClr val="2F131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66144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1565"/>
                                        </p:tgtEl>
                                        <p:attrNameLst>
                                          <p:attrName>style.visibility</p:attrName>
                                        </p:attrNameLst>
                                      </p:cBhvr>
                                      <p:to>
                                        <p:strVal val="visible"/>
                                      </p:to>
                                    </p:set>
                                    <p:animEffect transition="in" filter="wipe(left)">
                                      <p:cBhvr>
                                        <p:cTn id="7" dur="500"/>
                                        <p:tgtEl>
                                          <p:spTgt spid="961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descr="Laying on of Hands Religious Stock 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Reconciling with that person enables you to worship (24)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28801"/>
            <a:ext cx="9143999" cy="5029199"/>
          </a:xfrm>
          <a:prstGeom prst="rect">
            <a:avLst/>
          </a:prstGeom>
        </p:spPr>
      </p:pic>
      <p:sp>
        <p:nvSpPr>
          <p:cNvPr id="900098" name="Rectangle 2"/>
          <p:cNvSpPr>
            <a:spLocks noGrp="1" noChangeArrowheads="1"/>
          </p:cNvSpPr>
          <p:nvPr>
            <p:ph type="ctrTitle"/>
          </p:nvPr>
        </p:nvSpPr>
        <p:spPr>
          <a:xfrm>
            <a:off x="0" y="67484"/>
            <a:ext cx="9143999" cy="2405822"/>
          </a:xfrm>
          <a:effectLst/>
          <a:extLst/>
        </p:spPr>
        <p:txBody>
          <a:bodyPr anchor="t"/>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What if reconciliation attempts </a:t>
            </a:r>
            <a:r>
              <a:rPr lang="en-US" sz="11500" b="1" dirty="0" smtClean="0">
                <a:solidFill>
                  <a:schemeClr val="tx2"/>
                </a:solidFill>
                <a:effectLst>
                  <a:glow rad="127000">
                    <a:schemeClr val="bg1"/>
                  </a:glow>
                </a:effectLst>
                <a:latin typeface="Arial" charset="0"/>
                <a:ea typeface="ＭＳ Ｐゴシック" charset="0"/>
                <a:cs typeface="ＭＳ Ｐゴシック" charset="0"/>
              </a:rPr>
              <a:t>F</a:t>
            </a:r>
            <a:r>
              <a:rPr lang="en-US" sz="8800" b="1" dirty="0" smtClean="0">
                <a:solidFill>
                  <a:schemeClr val="tx2"/>
                </a:solidFill>
                <a:effectLst>
                  <a:glow rad="127000">
                    <a:schemeClr val="bg1"/>
                  </a:glow>
                </a:effectLst>
                <a:latin typeface="Arial" charset="0"/>
                <a:ea typeface="ＭＳ Ｐゴシック" charset="0"/>
                <a:cs typeface="ＭＳ Ｐゴシック" charset="0"/>
              </a:rPr>
              <a:t>A</a:t>
            </a:r>
            <a:r>
              <a:rPr lang="en-US" sz="7200" b="1" dirty="0" smtClean="0">
                <a:solidFill>
                  <a:schemeClr val="tx2"/>
                </a:solidFill>
                <a:effectLst>
                  <a:glow rad="127000">
                    <a:schemeClr val="bg1"/>
                  </a:glow>
                </a:effectLst>
                <a:latin typeface="Arial" charset="0"/>
                <a:ea typeface="ＭＳ Ｐゴシック" charset="0"/>
                <a:cs typeface="ＭＳ Ｐゴシック" charset="0"/>
              </a:rPr>
              <a:t>I</a:t>
            </a:r>
            <a:r>
              <a:rPr lang="en-US" sz="5400" b="1" dirty="0" smtClean="0">
                <a:solidFill>
                  <a:schemeClr val="tx2"/>
                </a:solidFill>
                <a:effectLst>
                  <a:glow rad="127000">
                    <a:schemeClr val="bg1"/>
                  </a:glow>
                </a:effectLst>
                <a:latin typeface="Arial" charset="0"/>
                <a:ea typeface="ＭＳ Ｐゴシック" charset="0"/>
                <a:cs typeface="ＭＳ Ｐゴシック" charset="0"/>
              </a:rPr>
              <a:t>L</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440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a:extLst/>
        </p:spPr>
        <p:txBody>
          <a:bodyPr anchor="ctr"/>
          <a:lstStyle/>
          <a:p>
            <a:pPr algn="ctr" defTabSz="914400" fontAlgn="base">
              <a:spcBef>
                <a:spcPct val="0"/>
              </a:spcBef>
              <a:spcAft>
                <a:spcPct val="0"/>
              </a:spcAft>
              <a:defRPr/>
            </a:pPr>
            <a:r>
              <a:rPr lang="ru-RU" altLang="ja-JP" sz="4400" b="1" dirty="0" smtClean="0">
                <a:solidFill>
                  <a:srgbClr val="FFFFFF"/>
                </a:solidFill>
                <a:latin typeface="Arial" charset="0"/>
                <a:ea typeface="ＭＳ Ｐゴシック" charset="0"/>
                <a:cs typeface="Arial" charset="0"/>
              </a:rPr>
              <a:t>"</a:t>
            </a:r>
            <a:r>
              <a:rPr lang="en-US" altLang="ja-JP" sz="4400" b="1" dirty="0" smtClean="0">
                <a:solidFill>
                  <a:srgbClr val="FFFFFF"/>
                </a:solidFill>
                <a:latin typeface="Arial" charset="0"/>
                <a:ea typeface="ＭＳ Ｐゴシック" charset="0"/>
                <a:cs typeface="Arial" charset="0"/>
              </a:rPr>
              <a:t>If </a:t>
            </a:r>
            <a:r>
              <a:rPr lang="en-US" altLang="ja-JP" sz="4400" b="1" dirty="0">
                <a:solidFill>
                  <a:srgbClr val="FFFFFF"/>
                </a:solidFill>
                <a:latin typeface="Arial" charset="0"/>
                <a:ea typeface="ＭＳ Ｐゴシック" charset="0"/>
                <a:cs typeface="Arial" charset="0"/>
              </a:rPr>
              <a:t>possible, as far as it depends on you, be at peace with all </a:t>
            </a:r>
            <a:r>
              <a:rPr lang="en-US" altLang="ja-JP" sz="4400" b="1" dirty="0" smtClean="0">
                <a:solidFill>
                  <a:srgbClr val="FFFFFF"/>
                </a:solidFill>
                <a:latin typeface="Arial" charset="0"/>
                <a:ea typeface="ＭＳ Ｐゴシック" charset="0"/>
                <a:cs typeface="Arial" charset="0"/>
              </a:rPr>
              <a:t>men</a:t>
            </a:r>
            <a:r>
              <a:rPr lang="ru-RU" altLang="ja-JP" sz="4400" b="1" dirty="0" smtClean="0">
                <a:solidFill>
                  <a:srgbClr val="FFFFFF"/>
                </a:solidFill>
                <a:latin typeface="Arial" charset="0"/>
                <a:ea typeface="ＭＳ Ｐゴシック" charset="0"/>
                <a:cs typeface="Arial" charset="0"/>
              </a:rPr>
              <a:t>"</a:t>
            </a:r>
            <a:r>
              <a:rPr lang="en-US" altLang="ja-JP" sz="4400" b="1" dirty="0">
                <a:solidFill>
                  <a:srgbClr val="FFFFFF"/>
                </a:solidFill>
                <a:latin typeface="Arial" charset="0"/>
                <a:ea typeface="ＭＳ Ｐゴシック" charset="0"/>
                <a:cs typeface="Arial" charset="0"/>
              </a:rPr>
              <a:t/>
            </a:r>
            <a:br>
              <a:rPr lang="en-US" altLang="ja-JP" sz="4400" b="1" dirty="0">
                <a:solidFill>
                  <a:srgbClr val="FFFFFF"/>
                </a:solidFill>
                <a:latin typeface="Arial" charset="0"/>
                <a:ea typeface="ＭＳ Ｐゴシック" charset="0"/>
                <a:cs typeface="Arial" charset="0"/>
              </a:rPr>
            </a:br>
            <a:r>
              <a:rPr lang="en-US" altLang="ja-JP" sz="4000" b="1" i="1" dirty="0">
                <a:solidFill>
                  <a:srgbClr val="FFFFFF"/>
                </a:solidFill>
                <a:latin typeface="Arial" charset="0"/>
                <a:ea typeface="ＭＳ Ｐゴシック" charset="0"/>
                <a:cs typeface="Arial" charset="0"/>
              </a:rPr>
              <a:t>Romans 12:18</a:t>
            </a:r>
            <a:endParaRPr lang="en-US" sz="4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46123149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smtClean="0">
                <a:solidFill>
                  <a:srgbClr val="800000"/>
                </a:solidFill>
                <a:effectLst>
                  <a:glow rad="127000">
                    <a:schemeClr val="bg1"/>
                  </a:glow>
                </a:effectLst>
                <a:latin typeface="Arial" charset="0"/>
                <a:ea typeface="ＭＳ Ｐゴシック" charset="0"/>
                <a:cs typeface="ＭＳ Ｐゴシック" charset="0"/>
              </a:rPr>
              <a:t>relationships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anger</a:t>
            </a:r>
            <a:r>
              <a:rPr lang="en-US" sz="4800" b="1" dirty="0" smtClean="0">
                <a:effectLst>
                  <a:glow rad="127000">
                    <a:schemeClr val="tx1"/>
                  </a:glow>
                </a:effectLst>
                <a:latin typeface="Arial" charset="0"/>
                <a:ea typeface="ＭＳ Ｐゴシック" charset="0"/>
                <a:cs typeface="ＭＳ Ｐゴシック" charset="0"/>
              </a:rPr>
              <a:t> (21-22).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51811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32110" y="49784"/>
            <a:ext cx="4811889" cy="322399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worship</a:t>
            </a:r>
            <a:r>
              <a:rPr lang="en-US" sz="4800" b="1" dirty="0" smtClean="0">
                <a:effectLst>
                  <a:glow rad="127000">
                    <a:schemeClr val="tx1"/>
                  </a:glow>
                </a:effectLst>
                <a:latin typeface="Arial" charset="0"/>
                <a:ea typeface="ＭＳ Ｐゴシック" charset="0"/>
                <a:cs typeface="ＭＳ Ｐゴシック" charset="0"/>
              </a:rPr>
              <a:t> (23-24).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money</a:t>
            </a:r>
            <a:r>
              <a:rPr lang="en-US" sz="4800" b="1" dirty="0" smtClean="0">
                <a:effectLst>
                  <a:glow rad="127000">
                    <a:schemeClr val="tx1"/>
                  </a:glow>
                </a:effectLst>
                <a:latin typeface="Arial" charset="0"/>
                <a:ea typeface="ＭＳ Ｐゴシック" charset="0"/>
                <a:cs typeface="ＭＳ Ｐゴシック" charset="0"/>
              </a:rPr>
              <a:t> (25-26).</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ship Slide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44247"/>
            <a:ext cx="9144000" cy="571375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Settle </a:t>
            </a:r>
            <a:r>
              <a:rPr lang="en-US" sz="3600" b="1" dirty="0">
                <a:effectLst>
                  <a:glow rad="127000">
                    <a:schemeClr val="tx1"/>
                  </a:glow>
                </a:effectLst>
                <a:latin typeface="Arial" charset="0"/>
                <a:ea typeface="ＭＳ Ｐゴシック" charset="0"/>
                <a:cs typeface="ＭＳ Ｐゴシック" charset="0"/>
              </a:rPr>
              <a:t>matters quickly with your adversary who is taking you to court. Do it while you are still with him on the way, or he may hand you over to the judge, and the judge may hand you over to the officer, and you may be thrown into prison. </a:t>
            </a:r>
            <a:r>
              <a:rPr lang="en-US" sz="3600" b="1" baseline="30000" dirty="0" smtClean="0">
                <a:effectLst>
                  <a:glow rad="127000">
                    <a:schemeClr val="tx1"/>
                  </a:glow>
                </a:effectLst>
                <a:latin typeface="Arial" charset="0"/>
                <a:ea typeface="ＭＳ Ｐゴシック" charset="0"/>
                <a:cs typeface="ＭＳ Ｐゴシック" charset="0"/>
              </a:rPr>
              <a:t>26</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tell you the truth, you will not get out until you have paid the last </a:t>
            </a:r>
            <a:r>
              <a:rPr lang="en-US" sz="3600" b="1" dirty="0" smtClean="0">
                <a:effectLst>
                  <a:glow rad="127000">
                    <a:schemeClr val="tx1"/>
                  </a:glow>
                </a:effectLst>
                <a:latin typeface="Arial" charset="0"/>
                <a:ea typeface="ＭＳ Ｐゴシック" charset="0"/>
                <a:cs typeface="ＭＳ Ｐゴシック" charset="0"/>
              </a:rPr>
              <a:t>penny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:25-26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smtClean="0">
                <a:solidFill>
                  <a:srgbClr val="800000"/>
                </a:solidFill>
                <a:effectLst>
                  <a:glow rad="127000">
                    <a:schemeClr val="bg1"/>
                  </a:glow>
                </a:effectLst>
                <a:latin typeface="Arial" charset="0"/>
                <a:ea typeface="ＭＳ Ｐゴシック" charset="0"/>
                <a:cs typeface="ＭＳ Ｐゴシック" charset="0"/>
              </a:rPr>
              <a:t>relationships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63194366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descr="A Father of Faith Christian Stock Image.jpg"/>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3999" cy="6858000"/>
          </a:xfrm>
          <a:prstGeom prst="rect">
            <a:avLst/>
          </a:prstGeom>
        </p:spPr>
      </p:pic>
      <p:sp>
        <p:nvSpPr>
          <p:cNvPr id="900098" name="Rectangle 2"/>
          <p:cNvSpPr>
            <a:spLocks noGrp="1" noChangeArrowheads="1"/>
          </p:cNvSpPr>
          <p:nvPr>
            <p:ph type="ctrTitle"/>
          </p:nvPr>
        </p:nvSpPr>
        <p:spPr>
          <a:xfrm>
            <a:off x="4594974" y="49784"/>
            <a:ext cx="4549025" cy="5916237"/>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If you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prioritize people, you can lose your freedom (25b).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Red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0339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Reconcile!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50"/>
            <a:ext cx="9144000" cy="6858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Sinful </a:t>
            </a:r>
            <a:r>
              <a:rPr lang="en-US" sz="3200" b="1" dirty="0">
                <a:effectLst>
                  <a:glow rad="127000">
                    <a:schemeClr val="tx1"/>
                  </a:glow>
                </a:effectLst>
                <a:latin typeface="Arial" charset="0"/>
                <a:ea typeface="ＭＳ Ｐゴシック" charset="0"/>
                <a:cs typeface="ＭＳ Ｐゴシック" charset="0"/>
              </a:rPr>
              <a:t>anger must be faced honestly and must be confessed to God as sin. We must go to our brother and get the matter settled, and we must do it quickly. The longer we wait, the worse the bondage becomes! We put ourselves into a terrible prison when we refuse to be reconciled. (See Matt. 18:15–20 for additional counsel.) It has well been said that the person who refuses to forgive his brother destroys the very bridge over which he himself must </a:t>
            </a:r>
            <a:r>
              <a:rPr lang="en-US" sz="3200" b="1" dirty="0" smtClean="0">
                <a:effectLst>
                  <a:glow rad="127000">
                    <a:schemeClr val="tx1"/>
                  </a:glow>
                </a:effectLst>
                <a:latin typeface="Arial" charset="0"/>
                <a:ea typeface="ＭＳ Ｐゴシック" charset="0"/>
                <a:cs typeface="ＭＳ Ｐゴシック" charset="0"/>
              </a:rPr>
              <a:t>walk</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—Warren Wiersbe</a:t>
            </a:r>
            <a:r>
              <a:rPr lang="en-US" sz="3200" b="1" dirty="0">
                <a:effectLst>
                  <a:glow rad="127000">
                    <a:schemeClr val="tx1"/>
                  </a:glow>
                </a:effectLst>
                <a:latin typeface="Arial" charset="0"/>
                <a:ea typeface="ＭＳ Ｐゴシック" charset="0"/>
                <a:cs typeface="ＭＳ Ｐゴシック" charset="0"/>
              </a:rPr>
              <a:t>, </a:t>
            </a:r>
            <a:r>
              <a:rPr lang="en-US" sz="3200" b="1" i="1" dirty="0" smtClean="0">
                <a:effectLst>
                  <a:glow rad="127000">
                    <a:schemeClr val="tx1"/>
                  </a:glow>
                </a:effectLst>
                <a:latin typeface="Arial" charset="0"/>
                <a:ea typeface="ＭＳ Ｐゴシック" charset="0"/>
                <a:cs typeface="ＭＳ Ｐゴシック" charset="0"/>
              </a:rPr>
              <a:t>Matthew, </a:t>
            </a:r>
            <a:r>
              <a:rPr lang="en-US" sz="3200" b="1" dirty="0" smtClean="0">
                <a:effectLst>
                  <a:glow rad="127000">
                    <a:schemeClr val="tx1"/>
                  </a:glow>
                </a:effectLst>
                <a:latin typeface="Arial" charset="0"/>
                <a:ea typeface="ＭＳ Ｐゴシック" charset="0"/>
                <a:cs typeface="ＭＳ Ｐゴシック" charset="0"/>
              </a:rPr>
              <a:t>51</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5430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7953"/>
            <a:ext cx="9144000" cy="6090047"/>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If you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prioritize people,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can lose your money (26)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smtClean="0">
                <a:solidFill>
                  <a:srgbClr val="800000"/>
                </a:solidFill>
                <a:effectLst>
                  <a:glow rad="127000">
                    <a:schemeClr val="bg1"/>
                  </a:glow>
                </a:effectLst>
                <a:latin typeface="Arial" charset="0"/>
                <a:ea typeface="ＭＳ Ｐゴシック" charset="0"/>
                <a:cs typeface="ＭＳ Ｐゴシック" charset="0"/>
              </a:rPr>
              <a:t>relationships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11800481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nse Worship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09" y="5754687"/>
            <a:ext cx="9144000" cy="1086599"/>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Main Idea of 5:21-26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709" y="1904765"/>
            <a:ext cx="9144000" cy="25070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Make </a:t>
            </a:r>
            <a:r>
              <a:rPr lang="en-US" sz="4800" b="1" dirty="0">
                <a:solidFill>
                  <a:srgbClr val="FFFF00"/>
                </a:solidFill>
                <a:effectLst>
                  <a:glow rad="127000">
                    <a:schemeClr val="tx1"/>
                  </a:glow>
                </a:effectLst>
                <a:latin typeface="Arial" charset="0"/>
                <a:ea typeface="ＭＳ Ｐゴシック" charset="0"/>
                <a:cs typeface="ＭＳ Ｐゴシック" charset="0"/>
              </a:rPr>
              <a:t>God</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your highest </a:t>
            </a:r>
            <a:r>
              <a:rPr lang="en-US" sz="4800" b="1" dirty="0" smtClean="0">
                <a:effectLst>
                  <a:glow rad="127000">
                    <a:schemeClr val="tx1"/>
                  </a:glow>
                </a:effectLst>
                <a:latin typeface="Arial" charset="0"/>
                <a:ea typeface="ＭＳ Ｐゴシック" charset="0"/>
                <a:cs typeface="ＭＳ Ｐゴシック" charset="0"/>
              </a:rPr>
              <a:t>priorities.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5430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anger</a:t>
            </a:r>
            <a:r>
              <a:rPr lang="en-US" sz="4800" b="1" dirty="0" smtClean="0">
                <a:effectLst>
                  <a:glow rad="127000">
                    <a:schemeClr val="tx1"/>
                  </a:glow>
                </a:effectLst>
                <a:latin typeface="Arial" charset="0"/>
                <a:ea typeface="ＭＳ Ｐゴシック" charset="0"/>
                <a:cs typeface="ＭＳ Ｐゴシック" charset="0"/>
              </a:rPr>
              <a:t> (21-22).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487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32110" y="49784"/>
            <a:ext cx="4811889" cy="322399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worship</a:t>
            </a:r>
            <a:r>
              <a:rPr lang="en-US" sz="4800" b="1" dirty="0" smtClean="0">
                <a:effectLst>
                  <a:glow rad="127000">
                    <a:schemeClr val="tx1"/>
                  </a:glow>
                </a:effectLst>
                <a:latin typeface="Arial" charset="0"/>
                <a:ea typeface="ＭＳ Ｐゴシック" charset="0"/>
                <a:cs typeface="ＭＳ Ｐゴシック" charset="0"/>
              </a:rPr>
              <a:t> (23-24).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5772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smtClean="0">
                <a:effectLst>
                  <a:glow rad="127000">
                    <a:schemeClr val="tx1"/>
                  </a:glow>
                </a:effectLst>
                <a:latin typeface="Arial" charset="0"/>
                <a:ea typeface="ＭＳ Ｐゴシック" charset="0"/>
                <a:cs typeface="ＭＳ Ｐゴシック" charset="0"/>
              </a:rPr>
              <a:t>Watch your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money</a:t>
            </a:r>
            <a:r>
              <a:rPr lang="en-US" sz="4800" b="1" dirty="0" smtClean="0">
                <a:effectLst>
                  <a:glow rad="127000">
                    <a:schemeClr val="tx1"/>
                  </a:glow>
                </a:effectLst>
                <a:latin typeface="Arial" charset="0"/>
                <a:ea typeface="ＭＳ Ｐゴシック" charset="0"/>
                <a:cs typeface="ＭＳ Ｐゴシック" charset="0"/>
              </a:rPr>
              <a:t> (25-26).</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0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rk Purple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How are your relationships?</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369996"/>
            <a:ext cx="9144000" cy="45793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How</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your anger (21)?</a:t>
            </a:r>
          </a:p>
          <a:p>
            <a:pPr>
              <a:defRPr/>
            </a:pPr>
            <a:r>
              <a:rPr lang="en-US" sz="3600" b="1" dirty="0">
                <a:effectLst>
                  <a:glow rad="127000">
                    <a:schemeClr val="tx1"/>
                  </a:glow>
                </a:effectLst>
                <a:latin typeface="Arial" charset="0"/>
                <a:ea typeface="ＭＳ Ｐゴシック" charset="0"/>
                <a:cs typeface="ＭＳ Ｐゴシック" charset="0"/>
              </a:rPr>
              <a:t>How do you speak of others (22-23)?</a:t>
            </a:r>
          </a:p>
          <a:p>
            <a:pPr>
              <a:defRPr/>
            </a:pPr>
            <a:r>
              <a:rPr lang="en-US" sz="3600" b="1" dirty="0">
                <a:effectLst>
                  <a:glow rad="127000">
                    <a:schemeClr val="tx1"/>
                  </a:glow>
                </a:effectLst>
                <a:latin typeface="Arial" charset="0"/>
                <a:ea typeface="ＭＳ Ｐゴシック" charset="0"/>
                <a:cs typeface="ＭＳ Ｐゴシック" charset="0"/>
              </a:rPr>
              <a:t>How can you prioritize people in worship (24-25)?</a:t>
            </a:r>
          </a:p>
          <a:p>
            <a:pPr>
              <a:defRPr/>
            </a:pPr>
            <a:r>
              <a:rPr lang="en-US" sz="3600" b="1" dirty="0">
                <a:effectLst>
                  <a:glow rad="127000">
                    <a:schemeClr val="tx1"/>
                  </a:glow>
                </a:effectLst>
                <a:latin typeface="Arial" charset="0"/>
                <a:ea typeface="ＭＳ Ｐゴシック" charset="0"/>
                <a:cs typeface="ＭＳ Ｐゴシック" charset="0"/>
              </a:rPr>
              <a:t>How can you better manage your money (25-26)?</a:t>
            </a:r>
          </a:p>
          <a:p>
            <a:pPr>
              <a:defRPr/>
            </a:pPr>
            <a:r>
              <a:rPr lang="en-US" sz="3600" b="1" dirty="0">
                <a:effectLst>
                  <a:glow rad="127000">
                    <a:schemeClr val="tx1"/>
                  </a:glow>
                </a:effectLst>
                <a:latin typeface="Arial" charset="0"/>
                <a:ea typeface="ＭＳ Ｐゴシック" charset="0"/>
                <a:cs typeface="ＭＳ Ｐゴシック" charset="0"/>
              </a:rPr>
              <a:t>How is your relationship with Jesus?</a:t>
            </a:r>
          </a:p>
        </p:txBody>
      </p:sp>
    </p:spTree>
    <p:extLst>
      <p:ext uri="{BB962C8B-B14F-4D97-AF65-F5344CB8AC3E}">
        <p14:creationId xmlns:p14="http://schemas.microsoft.com/office/powerpoint/2010/main" val="1555430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Scarred Hand Ministry Stock Image.jpg"/>
          <p:cNvPicPr>
            <a:picLocks noChangeAspect="1"/>
          </p:cNvPicPr>
          <p:nvPr/>
        </p:nvPicPr>
        <p:blipFill rotWithShape="1">
          <a:blip r:embed="rId3">
            <a:extLst>
              <a:ext uri="{28A0092B-C50C-407E-A947-70E740481C1C}">
                <a14:useLocalDpi xmlns:a14="http://schemas.microsoft.com/office/drawing/2010/main" val="0"/>
              </a:ext>
            </a:extLst>
          </a:blip>
          <a:srcRect r="11300"/>
          <a:stretch/>
        </p:blipFill>
        <p:spPr>
          <a:xfrm>
            <a:off x="0" y="0"/>
            <a:ext cx="9144000" cy="68726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The Best of All Relationships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7245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7204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32 years marriage</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25 years Singapore Bible College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8742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a:t>
            </a:r>
            <a:r>
              <a:rPr lang="en-US" sz="2800" b="1" dirty="0"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Marriage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786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1254" y="1787628"/>
            <a:ext cx="9961817" cy="5094111"/>
          </a:xfrm>
          <a:prstGeom prst="rect">
            <a:avLst/>
          </a:prstGeom>
        </p:spPr>
      </p:pic>
      <p:pic>
        <p:nvPicPr>
          <p:cNvPr id="3" name="Picture 2"/>
          <p:cNvPicPr>
            <a:picLocks noChangeAspect="1"/>
          </p:cNvPicPr>
          <p:nvPr/>
        </p:nvPicPr>
        <p:blipFill rotWithShape="1">
          <a:blip r:embed="rId4"/>
          <a:srcRect l="7242" r="9254"/>
          <a:stretch/>
        </p:blipFill>
        <p:spPr>
          <a:xfrm>
            <a:off x="249261" y="219141"/>
            <a:ext cx="4379862" cy="3683000"/>
          </a:xfrm>
          <a:prstGeom prst="rect">
            <a:avLst/>
          </a:prstGeom>
          <a:ln w="76200" cmpd="sng">
            <a:solidFill>
              <a:schemeClr val="tx1"/>
            </a:solidFill>
          </a:ln>
        </p:spPr>
      </p:pic>
      <p:sp>
        <p:nvSpPr>
          <p:cNvPr id="900098" name="Rectangle 2"/>
          <p:cNvSpPr>
            <a:spLocks noGrp="1" noChangeArrowheads="1"/>
          </p:cNvSpPr>
          <p:nvPr>
            <p:ph type="ctrTitle"/>
          </p:nvPr>
        </p:nvSpPr>
        <p:spPr>
          <a:xfrm>
            <a:off x="4629122" y="-61110"/>
            <a:ext cx="4514877" cy="1781890"/>
          </a:xfrm>
          <a:effectLst/>
          <a:extLst/>
        </p:spPr>
        <p:txBody>
          <a:bodyPr anchor="t"/>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Let</a:t>
            </a:r>
            <a:r>
              <a:rPr lang="uk-UA"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s get along with everyone that we can</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486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1724</TotalTime>
  <Words>3435</Words>
  <Application>Microsoft Macintosh PowerPoint</Application>
  <PresentationFormat>On-screen Show (4:3)</PresentationFormat>
  <Paragraphs>334</Paragraphs>
  <Slides>71</Slides>
  <Notes>70</Notes>
  <HiddenSlides>0</HiddenSlides>
  <MMClips>0</MMClips>
  <ScaleCrop>false</ScaleCrop>
  <HeadingPairs>
    <vt:vector size="4" baseType="variant">
      <vt:variant>
        <vt:lpstr>Theme</vt:lpstr>
      </vt:variant>
      <vt:variant>
        <vt:i4>5</vt:i4>
      </vt:variant>
      <vt:variant>
        <vt:lpstr>Slide Titles</vt:lpstr>
      </vt:variant>
      <vt:variant>
        <vt:i4>71</vt:i4>
      </vt:variant>
    </vt:vector>
  </HeadingPairs>
  <TitlesOfParts>
    <vt:vector size="76" baseType="lpstr">
      <vt:lpstr>49_Blank Presentation</vt:lpstr>
      <vt:lpstr>Pulse</vt:lpstr>
      <vt:lpstr>Skyline</vt:lpstr>
      <vt:lpstr>Kimono</vt:lpstr>
      <vt:lpstr>Default Design</vt:lpstr>
      <vt:lpstr>Relational Harmony</vt:lpstr>
      <vt:lpstr>Relationships</vt:lpstr>
      <vt:lpstr>Which is more important to you—your vertical or horizontal relationships?</vt:lpstr>
      <vt:lpstr>The Wheel</vt:lpstr>
      <vt:lpstr>We all want good relationships, right?</vt:lpstr>
      <vt:lpstr>How can you sustain great relationships?</vt:lpstr>
      <vt:lpstr>32 years marriage 25 years Singapore Bible College</vt:lpstr>
      <vt:lpstr>Marriage</vt:lpstr>
      <vt:lpstr>Let's get along with everyone that we can</vt:lpstr>
      <vt:lpstr>"The Epitome of Righteousness"</vt:lpstr>
      <vt:lpstr>When Jesus is King…  (Matthew 5–7)</vt:lpstr>
      <vt:lpstr>How to  be  blessed (1-12)</vt:lpstr>
      <vt:lpstr>Read the OT but focus on Jesus</vt:lpstr>
      <vt:lpstr>The Wheel</vt:lpstr>
      <vt:lpstr>Jesus confronted the Pharisees</vt:lpstr>
      <vt:lpstr>"Torah observant" but missing the point</vt:lpstr>
      <vt:lpstr>Back to Basics (Matt. 5:21-48)</vt:lpstr>
      <vt:lpstr>"For I tell you that unless your righteousness surpasses that of the Pharisees and the teachers of the law, you will certainly not enter the kingdom of heaven"  (5:20 NIV).</vt:lpstr>
      <vt:lpstr>Sin comes from the attitudes of the heart</vt:lpstr>
      <vt:lpstr>Pharisee Masks or Internal Holiness?</vt:lpstr>
      <vt:lpstr>"You have heard that it was said to the people long ago, 'Do not murder, and anyone who murders will be subject to judgment'" (5:21 NIV).</vt:lpstr>
      <vt:lpstr>"But I tell you that anyone who is angry with his brother will be subject to judgment. Again, anyone who says to his brother, 'Raca,' is answerable to the Sanhedrin. But anyone who says, 'You fool!' will be in danger of the fire of hell" (5:22 NIV).</vt:lpstr>
      <vt:lpstr>"Therefore, if you are offering your gift at the altar and there remember that your brother has something against you, 24leave your gift there in front of the altar. First go and be reconciled to your brother; then come and offer your gift" (5:23-24 NIV).</vt:lpstr>
      <vt:lpstr>"Settle matters quickly with your adversary who is taking you to court. Do it while you are still with him on the way, or he may hand you over to the judge, and the judge may hand you over to the officer, and you may be thrown into prison. 26I tell you the truth, you will not get out until you have paid the last penny" (5:25-26 NIV).</vt:lpstr>
      <vt:lpstr>How can you sustain great relationships?</vt:lpstr>
      <vt:lpstr>I. Watch your anger (21-22).</vt:lpstr>
      <vt:lpstr>"You have heard that it was said to the people long ago, 'Do not murder, and anyone who murders will be subject to judgment'" (5:21 NIV).</vt:lpstr>
      <vt:lpstr>Anger</vt:lpstr>
      <vt:lpstr>"But I tell you that anyone who is angry with his brother will be subject to judgment. Again, anyone who says to his brother, 'Raca,' is answerable to the Sanhedrin. But anyone who says, 'You fool!' will be in danger of the fire of hell" (5:22 NIV).</vt:lpstr>
      <vt:lpstr>"But I tell you that anyone who is angry with his brother will be subject to judgment"  (5:22a NIV)</vt:lpstr>
      <vt:lpstr>Is anger just as bad as murder?</vt:lpstr>
      <vt:lpstr>Is all anger sinful?</vt:lpstr>
      <vt:lpstr>How are you doing with your anger?</vt:lpstr>
      <vt:lpstr>Anger Outlets</vt:lpstr>
      <vt:lpstr>You suffer most from your anger.</vt:lpstr>
      <vt:lpstr>Don't say "Raca" ("empty headed")</vt:lpstr>
      <vt:lpstr>What One Person's Relationships are Built On</vt:lpstr>
      <vt:lpstr>Good friends watch their words</vt:lpstr>
      <vt:lpstr>"You fool!"</vt:lpstr>
      <vt:lpstr>Are you quietly cursing anyone—even in your heart?</vt:lpstr>
      <vt:lpstr>How can you sustain great relationships?</vt:lpstr>
      <vt:lpstr>I. Watch your anger (21-22).</vt:lpstr>
      <vt:lpstr>II. Watch your worship (23-24).</vt:lpstr>
      <vt:lpstr>"Therefore, if you are offering your gift at the altar and there remember that your brother has something against you, 24leave your gift there in front of the altar. First go and be reconciled to your brother; then come and offer your gift" (5:23-24 NIV).</vt:lpstr>
      <vt:lpstr>Matthew 5:23-24</vt:lpstr>
      <vt:lpstr>Too often we want revenge, not restoration</vt:lpstr>
      <vt:lpstr>"First go and be reconciled to your brother [sister]"</vt:lpstr>
      <vt:lpstr>Matthew 5:23-24</vt:lpstr>
      <vt:lpstr>Our altar is approaching God in worship—corporately or privately</vt:lpstr>
      <vt:lpstr>The Lord's Supper</vt:lpstr>
      <vt:lpstr>The Four Directions</vt:lpstr>
      <vt:lpstr>Reconciling with that person enables you to worship (24) </vt:lpstr>
      <vt:lpstr>What if reconciliation attempts FAIL?</vt:lpstr>
      <vt:lpstr>The Overall Principle</vt:lpstr>
      <vt:lpstr>How can you sustain great relationships?</vt:lpstr>
      <vt:lpstr>I. Watch your anger (21-22).</vt:lpstr>
      <vt:lpstr>II. Watch your worship (23-24).</vt:lpstr>
      <vt:lpstr>II. Watch your money (25-26).</vt:lpstr>
      <vt:lpstr>"Settle matters quickly with your adversary who is taking you to court. Do it while you are still with him on the way, or he may hand you over to the judge, and the judge may hand you over to the officer, and you may be thrown into prison. 26I tell you the truth, you will not get out until you have paid the last penny" (5:25-26 NIV).</vt:lpstr>
      <vt:lpstr>If you don't prioritize people, you can lose your freedom (25b). </vt:lpstr>
      <vt:lpstr>Reconcile!</vt:lpstr>
      <vt:lpstr>If you don't prioritize people,  you can lose your money (26) </vt:lpstr>
      <vt:lpstr>How can you sustain great relationships?</vt:lpstr>
      <vt:lpstr>Main Idea of 5:21-26</vt:lpstr>
      <vt:lpstr>I. Watch your anger (21-22).</vt:lpstr>
      <vt:lpstr>II. Watch your worship (23-24).</vt:lpstr>
      <vt:lpstr>II. Watch your money (25-26).</vt:lpstr>
      <vt:lpstr>How are your relationships?</vt:lpstr>
      <vt:lpstr>The Best of All Relationships</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114</cp:revision>
  <dcterms:created xsi:type="dcterms:W3CDTF">2014-08-02T06:39:19Z</dcterms:created>
  <dcterms:modified xsi:type="dcterms:W3CDTF">2016-02-14T12:27:59Z</dcterms:modified>
</cp:coreProperties>
</file>